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FFFFA5F_6B76016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486" r:id="rId5"/>
    <p:sldId id="500" r:id="rId6"/>
    <p:sldId id="376" r:id="rId7"/>
    <p:sldId id="501" r:id="rId8"/>
    <p:sldId id="375" r:id="rId9"/>
    <p:sldId id="256" r:id="rId10"/>
    <p:sldId id="257" r:id="rId11"/>
    <p:sldId id="258" r:id="rId12"/>
    <p:sldId id="269" r:id="rId13"/>
    <p:sldId id="263" r:id="rId14"/>
    <p:sldId id="264" r:id="rId15"/>
    <p:sldId id="265" r:id="rId16"/>
    <p:sldId id="259" r:id="rId17"/>
    <p:sldId id="260" r:id="rId18"/>
    <p:sldId id="268" r:id="rId19"/>
    <p:sldId id="261" r:id="rId20"/>
    <p:sldId id="262" r:id="rId21"/>
    <p:sldId id="266" r:id="rId22"/>
    <p:sldId id="267" r:id="rId23"/>
    <p:sldId id="2147482207" r:id="rId24"/>
    <p:sldId id="51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e slides" id="{D7860EF1-1C40-8845-A02A-9E45A77D6756}">
          <p14:sldIdLst>
            <p14:sldId id="486"/>
            <p14:sldId id="500"/>
            <p14:sldId id="376"/>
            <p14:sldId id="501"/>
            <p14:sldId id="375"/>
            <p14:sldId id="256"/>
            <p14:sldId id="257"/>
            <p14:sldId id="258"/>
            <p14:sldId id="269"/>
            <p14:sldId id="263"/>
            <p14:sldId id="264"/>
            <p14:sldId id="265"/>
            <p14:sldId id="259"/>
            <p14:sldId id="260"/>
            <p14:sldId id="268"/>
            <p14:sldId id="261"/>
            <p14:sldId id="262"/>
            <p14:sldId id="266"/>
            <p14:sldId id="267"/>
            <p14:sldId id="2147482207"/>
            <p14:sldId id="514"/>
          </p14:sldIdLst>
        </p14:section>
        <p14:section name="Appendix I" id="{A87523A3-E4AE-AE46-961A-5A63136AF755}">
          <p14:sldIdLst/>
        </p14:section>
        <p14:section name="Appendix II" id="{755379B1-A987-B746-8F75-9376DED29066}">
          <p14:sldIdLst/>
        </p14:section>
        <p14:section name="Appendix III" id="{15741172-34E8-CB41-AF4F-09412D3E94BA}">
          <p14:sldIdLst/>
        </p14:section>
        <p14:section name="Core slides first draft" id="{BC4627A5-5F42-D24E-9469-D37C97FFC389}">
          <p14:sldIdLst/>
        </p14:section>
        <p14:section name="Main slides draft" id="{1493CBDB-C4C7-9E47-9636-96219CB224E9}">
          <p14:sldIdLst/>
        </p14:section>
        <p14:section name="Working drafts" id="{249F8ED1-3F06-9D41-B9C6-A6508110F9BD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128" userDrawn="1">
          <p15:clr>
            <a:srgbClr val="F26B43"/>
          </p15:clr>
        </p15:guide>
        <p15:guide id="4" pos="4416" userDrawn="1">
          <p15:clr>
            <a:srgbClr val="F26B43"/>
          </p15:clr>
        </p15:guide>
        <p15:guide id="5" pos="4704" userDrawn="1">
          <p15:clr>
            <a:srgbClr val="F26B43"/>
          </p15:clr>
        </p15:guide>
        <p15:guide id="6" pos="4992" userDrawn="1">
          <p15:clr>
            <a:srgbClr val="F26B43"/>
          </p15:clr>
        </p15:guide>
        <p15:guide id="7" pos="5280" userDrawn="1">
          <p15:clr>
            <a:srgbClr val="F26B43"/>
          </p15:clr>
        </p15:guide>
        <p15:guide id="8" pos="5568" userDrawn="1">
          <p15:clr>
            <a:srgbClr val="F26B43"/>
          </p15:clr>
        </p15:guide>
        <p15:guide id="10" pos="5856" userDrawn="1">
          <p15:clr>
            <a:srgbClr val="F26B43"/>
          </p15:clr>
        </p15:guide>
        <p15:guide id="11" pos="6144" userDrawn="1">
          <p15:clr>
            <a:srgbClr val="F26B43"/>
          </p15:clr>
        </p15:guide>
        <p15:guide id="12" pos="6432" userDrawn="1">
          <p15:clr>
            <a:srgbClr val="F26B43"/>
          </p15:clr>
        </p15:guide>
        <p15:guide id="13" pos="6720" userDrawn="1">
          <p15:clr>
            <a:srgbClr val="F26B43"/>
          </p15:clr>
        </p15:guide>
        <p15:guide id="14" pos="7008" userDrawn="1">
          <p15:clr>
            <a:srgbClr val="F26B43"/>
          </p15:clr>
        </p15:guide>
        <p15:guide id="16" pos="3552" userDrawn="1">
          <p15:clr>
            <a:srgbClr val="F26B43"/>
          </p15:clr>
        </p15:guide>
        <p15:guide id="17" pos="3264" userDrawn="1">
          <p15:clr>
            <a:srgbClr val="F26B43"/>
          </p15:clr>
        </p15:guide>
        <p15:guide id="18" pos="2976" userDrawn="1">
          <p15:clr>
            <a:srgbClr val="F26B43"/>
          </p15:clr>
        </p15:guide>
        <p15:guide id="19" pos="2688" userDrawn="1">
          <p15:clr>
            <a:srgbClr val="F26B43"/>
          </p15:clr>
        </p15:guide>
        <p15:guide id="20" pos="2400" userDrawn="1">
          <p15:clr>
            <a:srgbClr val="F26B43"/>
          </p15:clr>
        </p15:guide>
        <p15:guide id="21" pos="2112" userDrawn="1">
          <p15:clr>
            <a:srgbClr val="F26B43"/>
          </p15:clr>
        </p15:guide>
        <p15:guide id="22" pos="1824" userDrawn="1">
          <p15:clr>
            <a:srgbClr val="F26B43"/>
          </p15:clr>
        </p15:guide>
        <p15:guide id="23" pos="1536" userDrawn="1">
          <p15:clr>
            <a:srgbClr val="F26B43"/>
          </p15:clr>
        </p15:guide>
        <p15:guide id="24" pos="1248" userDrawn="1">
          <p15:clr>
            <a:srgbClr val="F26B43"/>
          </p15:clr>
        </p15:guide>
        <p15:guide id="25" pos="960" userDrawn="1">
          <p15:clr>
            <a:srgbClr val="F26B43"/>
          </p15:clr>
        </p15:guide>
        <p15:guide id="26" pos="672" userDrawn="1">
          <p15:clr>
            <a:srgbClr val="F26B43"/>
          </p15:clr>
        </p15:guide>
        <p15:guide id="27" pos="384" userDrawn="1">
          <p15:clr>
            <a:srgbClr val="F26B43"/>
          </p15:clr>
        </p15:guide>
        <p15:guide id="28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E1C454-AF6A-EE49-3557-A99550270D7D}" name="Joshua Savory" initials="JS" userId="S::Joshua.Savory@quantinuum.com::f2534957-8261-4283-8906-77bc7d3f94e7" providerId="AD"/>
  <p188:author id="{E2110497-27CB-F6C3-4E1A-FA045785237E}" name="Enrico Rinaldi" initials="ER" userId="S::enrico.rinaldi@quantinuum.com::353efbce-ff9e-441c-ad01-217df3890e6b" providerId="AD"/>
  <p188:author id="{F3C1C1F2-ADC8-8B8E-AF43-891FEE46A59B}" name="Anant Sanchetee" initials="AS" userId="S::anant.sanchetee@quantinuum.com::e6699a7b-7f15-46aa-9cd5-e31aea747b6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62626"/>
    <a:srgbClr val="FDFDFD"/>
    <a:srgbClr val="F0F0F0"/>
    <a:srgbClr val="EE5D7A"/>
    <a:srgbClr val="EE708C"/>
    <a:srgbClr val="FF9A56"/>
    <a:srgbClr val="FF9D5B"/>
    <a:srgbClr val="FF915B"/>
    <a:srgbClr val="EE7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BD7D6C-1827-EB47-B544-64586EC31ADE}" v="6" dt="2025-03-07T00:43:23.0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>
        <p:guide pos="3840"/>
        <p:guide pos="4128"/>
        <p:guide pos="4416"/>
        <p:guide pos="4704"/>
        <p:guide pos="4992"/>
        <p:guide pos="5280"/>
        <p:guide pos="5568"/>
        <p:guide pos="5856"/>
        <p:guide pos="6144"/>
        <p:guide pos="6432"/>
        <p:guide pos="6720"/>
        <p:guide pos="7008"/>
        <p:guide pos="3552"/>
        <p:guide pos="3264"/>
        <p:guide pos="2976"/>
        <p:guide pos="2688"/>
        <p:guide pos="2400"/>
        <p:guide pos="2112"/>
        <p:guide pos="1824"/>
        <p:guide pos="1536"/>
        <p:guide pos="1248"/>
        <p:guide pos="960"/>
        <p:guide pos="672"/>
        <p:guide pos="38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omments/modernComment_7FFFFA5F_6B7601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FA617D-A48A-4629-81A4-5164CF133CDA}" authorId="{A8E1C454-AF6A-EE49-3557-A99550270D7D}" status="resolved" created="2025-03-06T03:09:45.675">
    <pc:sldMkLst xmlns:pc="http://schemas.microsoft.com/office/powerpoint/2013/main/command">
      <pc:docMk/>
      <pc:sldMk cId="1802895720" sldId="2147482207"/>
    </pc:sldMkLst>
    <p188:txBody>
      <a:bodyPr/>
      <a:lstStyle/>
      <a:p>
        <a:r>
          <a:rPr lang="en-US"/>
          <a:t>[@Enrico Rinaldi] [@Kentaro Yamamoto]  you can use this slide in your deck.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3-06T03:26:09.905" authorId="{E2110497-27CB-F6C3-4E1A-FA045785237E}"/>
          </p223:rxn>
        </p223:reaction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C547F8-766D-A596-2F0B-917F38B768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5A3BB-4E19-AD79-71A4-29F8CC966A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A692F-14BB-2C4C-964C-D09EF41E7956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5E521-64D6-85DC-3D60-FFDF0756A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BF13-5032-FA2F-142B-2290392157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11B9C-8A7B-9445-A6C1-CCFBDE8F4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6809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A85AB76-03E1-4A47-8C93-F763FDBB6B97}" type="datetimeFigureOut">
              <a:rPr lang="en-US" smtClean="0"/>
              <a:pPr/>
              <a:t>3/7/25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CDED5F04-45D5-B64D-ADF0-A2CB37C54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2365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E3435-D3A1-8E9C-F6AE-CC8B9C248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B815D-598A-3B57-233C-CAD7969C7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D7F6F-AC25-71AE-5F0C-3032CCECC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TECHNICAL LEADERSHIP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FIRST ROW: WORLD’S HIGHEST PERFORMING QCs DEMONSTRATING HIGHEST FIDELITIES (“3 9s” H1 &amp; H2) AND BENCHMARK (QV) PERFORMANCE (2^21 ON H2-56)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SECOND ROW: BREAKTHROUGH RESULTS – UNIQUELY ONLY ON QUANTINUUM’s QCs (FIDELITY, SCALE, ARCHITECTURAL FEATURES – ALL to ALL, MID CYCLE MEASUREMEN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       MICROSOFT: 800X - LARGEST GAP -  BETWEEN PHYSICAL AND LOGICAL ERROR RATES WITH ACTIVE SYDROME 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       RCS BENCHMARK – 100X MORE ACCURATE … 30K LESS ENERGY CONSUMPTION THAN EQUIVALENT CLASSICAL SUPERCOMPUTER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LAST ROW: ACCLERATING INNOVATION IN BOTH ERROR CORRECTION &amp; QUBIT 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      4D SURFACE CODE: SINGLE SHOT ERROR CORRECTION – ONLY WITH ALL-TO-ALL CONNECTIVITY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      SOLVING THE “WIRING PROBLEM” FOR QUBIT SCALING … ENDING THE MYTH THAT TRAPPED ION INHERENTLY NON-SCALABLE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&lt;CLICK FOR RHS&gt;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PARTNERING WITH THE BIGGEST NAMES ACROSS A BROAD RANGE OF END MARKETS: TRANSPORTATION, FINANCIAL, CHEMISTRY, LIFE SCIENCES, BASIC R&amp;D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HELPING CREATE THEIR QUANTUM AGENDA </a:t>
            </a:r>
            <a:r>
              <a:rPr lang="en-US" sz="2400">
                <a:latin typeface="Arial" panose="020B0604020202020204" pitchFamily="34" charset="0"/>
                <a:sym typeface="Wingdings" panose="05000000000000000000" pitchFamily="2" charset="2"/>
              </a:rPr>
              <a:t> BUILDING THEIR QUANTUM JOURNEY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&lt;CLICK TO NEXT SLIDE&gt;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E3F9B-0A72-17B7-E5E5-061937AEC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D5F04-45D5-B64D-ADF0-A2CB37C549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E67B3-D49A-7898-9558-12AA9738F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99347-5428-A6E4-A262-C904E7F1B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C9EA2-34D8-8368-2270-FB2B5D3CC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4B849-B8FC-428D-A43B-BEDB3D6848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259435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5921-EA95-B49B-59A6-BD2DA3596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110457"/>
            <a:ext cx="8831893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C3888-FE24-AE4B-84C6-7659EAB3B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590132"/>
            <a:ext cx="7772400" cy="763504"/>
          </a:xfrm>
        </p:spPr>
        <p:txBody>
          <a:bodyPr>
            <a:noAutofit/>
          </a:bodyPr>
          <a:lstStyle>
            <a:lvl1pPr marL="0" indent="0" algn="l">
              <a:buNone/>
              <a:defRPr sz="3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498F3-1F9A-CF68-D236-185921FBE120}"/>
              </a:ext>
            </a:extLst>
          </p:cNvPr>
          <p:cNvSpPr txBox="1"/>
          <p:nvPr userDrawn="1"/>
        </p:nvSpPr>
        <p:spPr>
          <a:xfrm>
            <a:off x="518160" y="6377274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© 2025 </a:t>
            </a:r>
            <a:r>
              <a:rPr lang="en-US" sz="7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Quantinuum</a:t>
            </a:r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. All Rights Reserved.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0C051C4-CCF5-0204-69AA-A27D4469DB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6537958"/>
            <a:ext cx="3452812" cy="201628"/>
          </a:xfrm>
        </p:spPr>
        <p:txBody>
          <a:bodyPr anchor="ctr">
            <a:noAutofit/>
          </a:bodyPr>
          <a:lstStyle>
            <a:lvl1pPr marL="0" indent="0" algn="l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Classification Label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47F375A-F5C2-C712-4354-8A9C4C83BB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4722813"/>
            <a:ext cx="5191125" cy="29020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E5481C3-8C6B-38FF-65CF-AE8BC9A242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5117782"/>
            <a:ext cx="5191125" cy="31321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908482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D93F58-A2D9-E97F-C0C9-5B959C8564F3}"/>
              </a:ext>
            </a:extLst>
          </p:cNvPr>
          <p:cNvSpPr txBox="1"/>
          <p:nvPr userDrawn="1"/>
        </p:nvSpPr>
        <p:spPr>
          <a:xfrm>
            <a:off x="8693188" y="6527401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0" eaLnBrk="1" latinLnBrk="0" hangingPunct="1"/>
            <a:r>
              <a:rPr lang="en-US" sz="7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© 2025 Quantinuum.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21F8679-E684-AFBB-EBA8-79F343FAFF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931" y="6492712"/>
            <a:ext cx="1432233" cy="236318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64FA07C-86A6-DC36-EDF1-9F14FE8D5C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9594" y="6527401"/>
            <a:ext cx="3452812" cy="2016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16792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7A52775D-CD94-734A-5ED3-049CE9A5BA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538F49B-77D3-C72E-7BE8-7CF2D273A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21640"/>
            <a:ext cx="10515600" cy="381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one line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AFD0-A931-23BD-7B57-CDA87386BB18}"/>
              </a:ext>
            </a:extLst>
          </p:cNvPr>
          <p:cNvSpPr txBox="1"/>
          <p:nvPr userDrawn="1"/>
        </p:nvSpPr>
        <p:spPr>
          <a:xfrm>
            <a:off x="8693188" y="6527401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0" eaLnBrk="1" latinLnBrk="0" hangingPunct="1"/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© 2025 </a:t>
            </a:r>
            <a:r>
              <a:rPr lang="en-US" sz="7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Quantinuum</a:t>
            </a:r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D8AE36-E243-82BB-DF68-924AB5A73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931" y="6492712"/>
            <a:ext cx="1432233" cy="23631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AF8EBF-3A92-4F2D-C77B-5730DC2E3F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833120"/>
            <a:ext cx="10515600" cy="24669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64AEC7-9567-36D5-9E8D-0D133DC94D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9594" y="6527401"/>
            <a:ext cx="3452812" cy="2016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Classification Label Here</a:t>
            </a:r>
          </a:p>
        </p:txBody>
      </p:sp>
    </p:spTree>
    <p:extLst>
      <p:ext uri="{BB962C8B-B14F-4D97-AF65-F5344CB8AC3E}">
        <p14:creationId xmlns:p14="http://schemas.microsoft.com/office/powerpoint/2010/main" val="160924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E62EB2-C324-9AF4-354D-E335D1C6489B}"/>
              </a:ext>
            </a:extLst>
          </p:cNvPr>
          <p:cNvSpPr/>
          <p:nvPr userDrawn="1"/>
        </p:nvSpPr>
        <p:spPr>
          <a:xfrm flipV="1">
            <a:off x="0" y="-1"/>
            <a:ext cx="12192000" cy="6856701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BFF1E7-B52A-D5DB-C71F-BDDBB0F6F8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9A2C349-6BEE-5EA1-30B9-A05604755785}"/>
              </a:ext>
            </a:extLst>
          </p:cNvPr>
          <p:cNvGrpSpPr/>
          <p:nvPr userDrawn="1"/>
        </p:nvGrpSpPr>
        <p:grpSpPr>
          <a:xfrm>
            <a:off x="3723859" y="1844572"/>
            <a:ext cx="4744280" cy="2732234"/>
            <a:chOff x="3644347" y="1844572"/>
            <a:chExt cx="4744280" cy="273223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F1A1AEA-3CC8-AFFF-7DC5-7B07836846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07885" y="1844572"/>
              <a:ext cx="1652104" cy="16549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0280FBC-AE48-CC16-7492-1ABF06B05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44347" y="4136940"/>
              <a:ext cx="4744280" cy="439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54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7A52775D-CD94-734A-5ED3-049CE9A5B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0E45-C89A-9784-323C-FC55B407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515600" cy="4279900"/>
          </a:xfrm>
        </p:spPr>
        <p:txBody>
          <a:bodyPr lIns="0">
            <a:normAutofit/>
          </a:bodyPr>
          <a:lstStyle>
            <a:lvl1pPr marL="228600" indent="-2286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42B603F-AA77-B56F-BBA4-00220ADBC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21640"/>
            <a:ext cx="10515600" cy="381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add one line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901A0-7EE5-5BB8-FBD5-7C5C6C3A6BEF}"/>
              </a:ext>
            </a:extLst>
          </p:cNvPr>
          <p:cNvSpPr txBox="1"/>
          <p:nvPr userDrawn="1"/>
        </p:nvSpPr>
        <p:spPr>
          <a:xfrm>
            <a:off x="8693188" y="6527401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0" eaLnBrk="1" latinLnBrk="0" hangingPunct="1"/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© 2025 </a:t>
            </a:r>
            <a:r>
              <a:rPr lang="en-US" sz="7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Quantinuum</a:t>
            </a:r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. All Rights 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EE73F82-00F2-214F-07EA-32741BBF8A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931" y="6492712"/>
            <a:ext cx="1432233" cy="23631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7918E5-AD5D-3A29-C158-F5FDAE9955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9594" y="6527401"/>
            <a:ext cx="3452812" cy="2016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Classification Label Here</a:t>
            </a:r>
          </a:p>
        </p:txBody>
      </p:sp>
    </p:spTree>
    <p:extLst>
      <p:ext uri="{BB962C8B-B14F-4D97-AF65-F5344CB8AC3E}">
        <p14:creationId xmlns:p14="http://schemas.microsoft.com/office/powerpoint/2010/main" val="100172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black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CA26EB14-89D0-6941-8497-16DB31987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F94300-8A11-C34A-C1DF-FCDD5E515B4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4680" y="2057399"/>
            <a:ext cx="3195320" cy="3416753"/>
          </a:xfrm>
        </p:spPr>
        <p:txBody>
          <a:bodyPr lIns="0">
            <a:noAutofit/>
          </a:bodyPr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/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200"/>
            </a:lvl4pPr>
            <a:lvl5pPr marL="2057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868A11-E04F-1D0F-AF1F-DF1BABED62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98340" y="2057399"/>
            <a:ext cx="3195320" cy="3416753"/>
          </a:xfrm>
        </p:spPr>
        <p:txBody>
          <a:bodyPr lIns="0">
            <a:noAutofit/>
          </a:bodyPr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/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200"/>
            </a:lvl4pPr>
            <a:lvl5pPr marL="2057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3AFCD8-29B4-6EDA-8230-3FF7D895BAC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0" y="2057399"/>
            <a:ext cx="3195320" cy="3416753"/>
          </a:xfrm>
        </p:spPr>
        <p:txBody>
          <a:bodyPr lIns="0">
            <a:noAutofit/>
          </a:bodyPr>
          <a:lstStyle>
            <a:lvl1pPr marL="2286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1pPr>
            <a:lvl2pPr marL="6858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2pPr>
            <a:lvl3pPr marL="11430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/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200"/>
            </a:lvl4pPr>
            <a:lvl5pPr marL="2057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BAF5C19-76EA-9173-9423-8952F467AD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21640"/>
            <a:ext cx="10515600" cy="381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one line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55BE8-370C-D914-9C6B-18A8C66C98B8}"/>
              </a:ext>
            </a:extLst>
          </p:cNvPr>
          <p:cNvSpPr txBox="1"/>
          <p:nvPr userDrawn="1"/>
        </p:nvSpPr>
        <p:spPr>
          <a:xfrm>
            <a:off x="8693188" y="6527401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0" eaLnBrk="1" latinLnBrk="0" hangingPunct="1"/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© 2025 </a:t>
            </a:r>
            <a:r>
              <a:rPr lang="en-US" sz="7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Quantinuum</a:t>
            </a:r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BED0F73-C9A9-327B-C0D1-6B70892F97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931" y="6492712"/>
            <a:ext cx="1432233" cy="23631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8CA841E-E324-1D9F-3A54-00822ECB66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833120"/>
            <a:ext cx="10515600" cy="24669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9A47689-5863-439A-0C4D-E5DF76422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9594" y="6527401"/>
            <a:ext cx="3452812" cy="2016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Classification Label Here</a:t>
            </a:r>
          </a:p>
        </p:txBody>
      </p:sp>
    </p:spTree>
    <p:extLst>
      <p:ext uri="{BB962C8B-B14F-4D97-AF65-F5344CB8AC3E}">
        <p14:creationId xmlns:p14="http://schemas.microsoft.com/office/powerpoint/2010/main" val="197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0C5F0A-C3C2-786B-6B86-FA66E613E137}"/>
              </a:ext>
            </a:extLst>
          </p:cNvPr>
          <p:cNvSpPr/>
          <p:nvPr userDrawn="1"/>
        </p:nvSpPr>
        <p:spPr>
          <a:xfrm>
            <a:off x="8839200" y="0"/>
            <a:ext cx="3352799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A1D41FF3-54D1-07E6-4FEE-69B90AAB3C37}"/>
              </a:ext>
            </a:extLst>
          </p:cNvPr>
          <p:cNvSpPr/>
          <p:nvPr userDrawn="1"/>
        </p:nvSpPr>
        <p:spPr>
          <a:xfrm>
            <a:off x="8939107" y="3390717"/>
            <a:ext cx="1974426" cy="1835914"/>
          </a:xfrm>
          <a:custGeom>
            <a:avLst/>
            <a:gdLst>
              <a:gd name="connsiteX0" fmla="*/ 1177264 w 2198821"/>
              <a:gd name="connsiteY0" fmla="*/ 0 h 2044569"/>
              <a:gd name="connsiteX1" fmla="*/ 1111780 w 2198821"/>
              <a:gd name="connsiteY1" fmla="*/ 64029 h 2044569"/>
              <a:gd name="connsiteX2" fmla="*/ 2024196 w 2198821"/>
              <a:gd name="connsiteY2" fmla="*/ 976445 h 2044569"/>
              <a:gd name="connsiteX3" fmla="*/ 0 w 2198821"/>
              <a:gd name="connsiteY3" fmla="*/ 976445 h 2044569"/>
              <a:gd name="connsiteX4" fmla="*/ 0 w 2198821"/>
              <a:gd name="connsiteY4" fmla="*/ 1068124 h 2044569"/>
              <a:gd name="connsiteX5" fmla="*/ 2024196 w 2198821"/>
              <a:gd name="connsiteY5" fmla="*/ 1068124 h 2044569"/>
              <a:gd name="connsiteX6" fmla="*/ 1111780 w 2198821"/>
              <a:gd name="connsiteY6" fmla="*/ 1980540 h 2044569"/>
              <a:gd name="connsiteX7" fmla="*/ 1177264 w 2198821"/>
              <a:gd name="connsiteY7" fmla="*/ 2044569 h 2044569"/>
              <a:gd name="connsiteX8" fmla="*/ 2198821 w 2198821"/>
              <a:gd name="connsiteY8" fmla="*/ 1023012 h 2044569"/>
              <a:gd name="connsiteX9" fmla="*/ 1177264 w 2198821"/>
              <a:gd name="connsiteY9" fmla="*/ 0 h 204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8821" h="2044569">
                <a:moveTo>
                  <a:pt x="1177264" y="0"/>
                </a:moveTo>
                <a:lnTo>
                  <a:pt x="1111780" y="64029"/>
                </a:lnTo>
                <a:lnTo>
                  <a:pt x="2024196" y="976445"/>
                </a:lnTo>
                <a:lnTo>
                  <a:pt x="0" y="976445"/>
                </a:lnTo>
                <a:lnTo>
                  <a:pt x="0" y="1068124"/>
                </a:lnTo>
                <a:lnTo>
                  <a:pt x="2024196" y="1068124"/>
                </a:lnTo>
                <a:lnTo>
                  <a:pt x="1111780" y="1980540"/>
                </a:lnTo>
                <a:lnTo>
                  <a:pt x="1177264" y="2044569"/>
                </a:lnTo>
                <a:lnTo>
                  <a:pt x="2198821" y="1023012"/>
                </a:lnTo>
                <a:lnTo>
                  <a:pt x="1177264" y="0"/>
                </a:lnTo>
                <a:close/>
              </a:path>
            </a:pathLst>
          </a:custGeom>
          <a:noFill/>
          <a:ln w="203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445007-5E7F-959B-2652-76CEBB1483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50000"/>
          <a:stretch/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CE9405-E0F6-C20E-9BB9-021241138781}"/>
              </a:ext>
            </a:extLst>
          </p:cNvPr>
          <p:cNvSpPr txBox="1"/>
          <p:nvPr userDrawn="1"/>
        </p:nvSpPr>
        <p:spPr>
          <a:xfrm>
            <a:off x="8693188" y="6527401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0" eaLnBrk="1" latinLnBrk="0" hangingPunct="1"/>
            <a:r>
              <a:rPr lang="en-US" sz="7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© 2025 </a:t>
            </a:r>
            <a:r>
              <a:rPr lang="en-US" sz="700" b="0" i="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Quantinuum</a:t>
            </a:r>
            <a:r>
              <a:rPr lang="en-US" sz="7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. All Rights Reserved.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FA95DB-CF03-E369-5696-7CCCD71081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931" y="6492712"/>
            <a:ext cx="1432233" cy="23631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BB61D1D6-6E3E-F392-C8B8-8479655DC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038509"/>
            <a:ext cx="7538977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F28CABF6-6876-29A6-8529-3C6EA7DEB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518184"/>
            <a:ext cx="6634585" cy="1655762"/>
          </a:xfrm>
        </p:spPr>
        <p:txBody>
          <a:bodyPr>
            <a:noAutofit/>
          </a:bodyPr>
          <a:lstStyle>
            <a:lvl1pPr marL="0" indent="0" algn="l">
              <a:buNone/>
              <a:defRPr sz="3000" b="0" i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D01590C-46F6-F962-A599-2A0D47E4E1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9594" y="6527401"/>
            <a:ext cx="3452812" cy="2016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Classification Label Here</a:t>
            </a:r>
          </a:p>
        </p:txBody>
      </p:sp>
    </p:spTree>
    <p:extLst>
      <p:ext uri="{BB962C8B-B14F-4D97-AF65-F5344CB8AC3E}">
        <p14:creationId xmlns:p14="http://schemas.microsoft.com/office/powerpoint/2010/main" val="352728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94 -4.07407E-6 L -2.70833E-6 -4.0740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7A52775D-CD94-734A-5ED3-049CE9A5B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538F49B-77D3-C72E-7BE8-7CF2D273A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21640"/>
            <a:ext cx="10515600" cy="381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one line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3AFD0-A931-23BD-7B57-CDA87386BB18}"/>
              </a:ext>
            </a:extLst>
          </p:cNvPr>
          <p:cNvSpPr txBox="1"/>
          <p:nvPr userDrawn="1"/>
        </p:nvSpPr>
        <p:spPr>
          <a:xfrm>
            <a:off x="8693188" y="6527401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0" eaLnBrk="1" latinLnBrk="0" hangingPunct="1"/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© 2025 </a:t>
            </a:r>
            <a:r>
              <a:rPr lang="en-US" sz="7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Quantinuum</a:t>
            </a:r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D8AE36-E243-82BB-DF68-924AB5A73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931" y="6492712"/>
            <a:ext cx="1432233" cy="236318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1C706D9-7981-8272-E552-B414C22749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9594" y="6527401"/>
            <a:ext cx="3452812" cy="2016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141940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7A52775D-CD94-734A-5ED3-049CE9A5B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0E45-C89A-9784-323C-FC55B407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515600" cy="4279900"/>
          </a:xfrm>
        </p:spPr>
        <p:txBody>
          <a:bodyPr lIns="0">
            <a:noAutofit/>
          </a:bodyPr>
          <a:lstStyle>
            <a:lvl1pPr marL="228600" indent="-2286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42B603F-AA77-B56F-BBA4-00220ADBC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21640"/>
            <a:ext cx="10515600" cy="4154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one line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9672B-2F30-F9DB-73EF-40466894ADBC}"/>
              </a:ext>
            </a:extLst>
          </p:cNvPr>
          <p:cNvSpPr txBox="1"/>
          <p:nvPr userDrawn="1"/>
        </p:nvSpPr>
        <p:spPr>
          <a:xfrm>
            <a:off x="8693188" y="6527401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0" eaLnBrk="1" latinLnBrk="0" hangingPunct="1"/>
            <a:r>
              <a:rPr lang="en-US" sz="7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© 2025 Quantinuum. All Rights Reserved.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84FF614-EBE8-6C2E-36C9-B9140041F8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931" y="6492712"/>
            <a:ext cx="1432233" cy="23631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89356B2-42C1-E78A-8CB3-9B72243D116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09600" y="833120"/>
            <a:ext cx="10515600" cy="24669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F95B8C-7A74-5C8A-1D76-38E3245CC9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9594" y="6527401"/>
            <a:ext cx="3452812" cy="2016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320470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D7CCF3-9D9D-92A3-C0A0-05D11DCD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21640"/>
            <a:ext cx="10515600" cy="381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8FE79-A3A7-384B-BA22-A328FE306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515600" cy="45767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12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5" r:id="rId2"/>
    <p:sldLayoutId id="2147483747" r:id="rId3"/>
    <p:sldLayoutId id="2147483664" r:id="rId4"/>
    <p:sldLayoutId id="2147483748" r:id="rId5"/>
    <p:sldLayoutId id="2147483750" r:id="rId6"/>
    <p:sldLayoutId id="2147483751" r:id="rId7"/>
    <p:sldLayoutId id="2147483752" r:id="rId8"/>
    <p:sldLayoutId id="2147483753" r:id="rId9"/>
    <p:sldLayoutId id="214748375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b="1" i="0" kern="1200" dirty="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2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2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4128" userDrawn="1">
          <p15:clr>
            <a:srgbClr val="F26B43"/>
          </p15:clr>
        </p15:guide>
        <p15:guide id="4" pos="4416" userDrawn="1">
          <p15:clr>
            <a:srgbClr val="F26B43"/>
          </p15:clr>
        </p15:guide>
        <p15:guide id="5" orient="horz" pos="2448" userDrawn="1">
          <p15:clr>
            <a:srgbClr val="F26B43"/>
          </p15:clr>
        </p15:guide>
        <p15:guide id="6" orient="horz" pos="2736" userDrawn="1">
          <p15:clr>
            <a:srgbClr val="F26B43"/>
          </p15:clr>
        </p15:guide>
        <p15:guide id="7" pos="4704" userDrawn="1">
          <p15:clr>
            <a:srgbClr val="F26B43"/>
          </p15:clr>
        </p15:guide>
        <p15:guide id="8" pos="4992" userDrawn="1">
          <p15:clr>
            <a:srgbClr val="F26B43"/>
          </p15:clr>
        </p15:guide>
        <p15:guide id="9" pos="5280" userDrawn="1">
          <p15:clr>
            <a:srgbClr val="F26B43"/>
          </p15:clr>
        </p15:guide>
        <p15:guide id="10" pos="5568" userDrawn="1">
          <p15:clr>
            <a:srgbClr val="F26B43"/>
          </p15:clr>
        </p15:guide>
        <p15:guide id="11" pos="5856" userDrawn="1">
          <p15:clr>
            <a:srgbClr val="F26B43"/>
          </p15:clr>
        </p15:guide>
        <p15:guide id="12" pos="6144" userDrawn="1">
          <p15:clr>
            <a:srgbClr val="F26B43"/>
          </p15:clr>
        </p15:guide>
        <p15:guide id="13" pos="6432" userDrawn="1">
          <p15:clr>
            <a:srgbClr val="F26B43"/>
          </p15:clr>
        </p15:guide>
        <p15:guide id="14" pos="6720" userDrawn="1">
          <p15:clr>
            <a:srgbClr val="F26B43"/>
          </p15:clr>
        </p15:guide>
        <p15:guide id="15" pos="7008" userDrawn="1">
          <p15:clr>
            <a:srgbClr val="F26B43"/>
          </p15:clr>
        </p15:guide>
        <p15:guide id="16" pos="7288" userDrawn="1">
          <p15:clr>
            <a:srgbClr val="F26B43"/>
          </p15:clr>
        </p15:guide>
        <p15:guide id="17" pos="3552" userDrawn="1">
          <p15:clr>
            <a:srgbClr val="F26B43"/>
          </p15:clr>
        </p15:guide>
        <p15:guide id="18" pos="3264" userDrawn="1">
          <p15:clr>
            <a:srgbClr val="F26B43"/>
          </p15:clr>
        </p15:guide>
        <p15:guide id="19" pos="2976" userDrawn="1">
          <p15:clr>
            <a:srgbClr val="F26B43"/>
          </p15:clr>
        </p15:guide>
        <p15:guide id="20" pos="2688" userDrawn="1">
          <p15:clr>
            <a:srgbClr val="F26B43"/>
          </p15:clr>
        </p15:guide>
        <p15:guide id="21" pos="2400" userDrawn="1">
          <p15:clr>
            <a:srgbClr val="F26B43"/>
          </p15:clr>
        </p15:guide>
        <p15:guide id="22" pos="2112" userDrawn="1">
          <p15:clr>
            <a:srgbClr val="F26B43"/>
          </p15:clr>
        </p15:guide>
        <p15:guide id="23" pos="1824" userDrawn="1">
          <p15:clr>
            <a:srgbClr val="F26B43"/>
          </p15:clr>
        </p15:guide>
        <p15:guide id="24" pos="1536" userDrawn="1">
          <p15:clr>
            <a:srgbClr val="F26B43"/>
          </p15:clr>
        </p15:guide>
        <p15:guide id="25" pos="1248" userDrawn="1">
          <p15:clr>
            <a:srgbClr val="F26B43"/>
          </p15:clr>
        </p15:guide>
        <p15:guide id="26" pos="960" userDrawn="1">
          <p15:clr>
            <a:srgbClr val="F26B43"/>
          </p15:clr>
        </p15:guide>
        <p15:guide id="27" pos="672" userDrawn="1">
          <p15:clr>
            <a:srgbClr val="F26B43"/>
          </p15:clr>
        </p15:guide>
        <p15:guide id="29" orient="horz" pos="1872" userDrawn="1">
          <p15:clr>
            <a:srgbClr val="F26B43"/>
          </p15:clr>
        </p15:guide>
        <p15:guide id="30" orient="horz" pos="1584" userDrawn="1">
          <p15:clr>
            <a:srgbClr val="F26B43"/>
          </p15:clr>
        </p15:guide>
        <p15:guide id="31" orient="horz" pos="1296" userDrawn="1">
          <p15:clr>
            <a:srgbClr val="F26B43"/>
          </p15:clr>
        </p15:guide>
        <p15:guide id="32" orient="horz" pos="1008" userDrawn="1">
          <p15:clr>
            <a:srgbClr val="F26B43"/>
          </p15:clr>
        </p15:guide>
        <p15:guide id="33" orient="horz" pos="720" userDrawn="1">
          <p15:clr>
            <a:srgbClr val="F26B43"/>
          </p15:clr>
        </p15:guide>
        <p15:guide id="34" orient="horz" pos="576" userDrawn="1">
          <p15:clr>
            <a:srgbClr val="F26B43"/>
          </p15:clr>
        </p15:guide>
        <p15:guide id="35" orient="horz" pos="3024" userDrawn="1">
          <p15:clr>
            <a:srgbClr val="F26B43"/>
          </p15:clr>
        </p15:guide>
        <p15:guide id="36" orient="horz" pos="3312" userDrawn="1">
          <p15:clr>
            <a:srgbClr val="F26B43"/>
          </p15:clr>
        </p15:guide>
        <p15:guide id="37" orient="horz" pos="3600" userDrawn="1">
          <p15:clr>
            <a:srgbClr val="F26B43"/>
          </p15:clr>
        </p15:guide>
        <p15:guide id="38" pos="3840" userDrawn="1">
          <p15:clr>
            <a:srgbClr val="F26B43"/>
          </p15:clr>
        </p15:guide>
        <p15:guide id="39" orient="horz" pos="3888" userDrawn="1">
          <p15:clr>
            <a:srgbClr val="F26B43"/>
          </p15:clr>
        </p15:guide>
        <p15:guide id="40" orient="horz" pos="4032" userDrawn="1">
          <p15:clr>
            <a:srgbClr val="F26B43"/>
          </p15:clr>
        </p15:guide>
        <p15:guide id="41" orient="horz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1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3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61.png"/><Relationship Id="rId7" Type="http://schemas.openxmlformats.org/officeDocument/2006/relationships/image" Target="../media/image400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61.png"/><Relationship Id="rId7" Type="http://schemas.openxmlformats.org/officeDocument/2006/relationships/image" Target="../media/image400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63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0.png"/><Relationship Id="rId4" Type="http://schemas.openxmlformats.org/officeDocument/2006/relationships/image" Target="../media/image64.png"/><Relationship Id="rId9" Type="http://schemas.openxmlformats.org/officeDocument/2006/relationships/image" Target="../media/image5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rl-JT/SCA25-NVIDIA-Quantum-Workshop/tree/main/Quantinuu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A5F_6B760168.xml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4.png"/><Relationship Id="rId3" Type="http://schemas.openxmlformats.org/officeDocument/2006/relationships/image" Target="../media/image22.jpeg"/><Relationship Id="rId21" Type="http://schemas.openxmlformats.org/officeDocument/2006/relationships/image" Target="../media/image40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6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sv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24" Type="http://schemas.openxmlformats.org/officeDocument/2006/relationships/image" Target="../media/image42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23" Type="http://schemas.microsoft.com/office/2007/relationships/hdphoto" Target="../media/hdphoto1.wdp"/><Relationship Id="rId10" Type="http://schemas.openxmlformats.org/officeDocument/2006/relationships/image" Target="../media/image29.jpeg"/><Relationship Id="rId19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AAEF2-21A2-414B-6565-16A5D154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31E471-5471-4498-863D-66616F994B6E}"/>
              </a:ext>
            </a:extLst>
          </p:cNvPr>
          <p:cNvSpPr/>
          <p:nvPr/>
        </p:nvSpPr>
        <p:spPr>
          <a:xfrm flipV="1">
            <a:off x="0" y="74613"/>
            <a:ext cx="12192000" cy="6856704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7BC57-86EB-8B52-84ED-347230376811}"/>
              </a:ext>
            </a:extLst>
          </p:cNvPr>
          <p:cNvGrpSpPr/>
          <p:nvPr/>
        </p:nvGrpSpPr>
        <p:grpSpPr>
          <a:xfrm>
            <a:off x="2139030" y="2459572"/>
            <a:ext cx="7913941" cy="4397132"/>
            <a:chOff x="3500437" y="3643173"/>
            <a:chExt cx="5434702" cy="30196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D1FCE1-9CD6-3302-0971-DEFB5D69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649" b="36893"/>
            <a:stretch/>
          </p:blipFill>
          <p:spPr>
            <a:xfrm>
              <a:off x="3500437" y="4936846"/>
              <a:ext cx="5434702" cy="1725951"/>
            </a:xfrm>
            <a:prstGeom prst="rect">
              <a:avLst/>
            </a:prstGeom>
            <a:effectLst>
              <a:outerShdw blurRad="390897" dist="174677" dir="5400000" algn="t" rotWithShape="0">
                <a:schemeClr val="tx1">
                  <a:alpha val="51000"/>
                </a:scheme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D78500-2A5F-EC72-B88C-081AD05D6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05268" y="3643173"/>
              <a:ext cx="4595059" cy="25570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8FAB54-6946-F046-1855-16BDCB5C2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378" y="1496462"/>
            <a:ext cx="9379243" cy="1237563"/>
          </a:xfrm>
        </p:spPr>
        <p:txBody>
          <a:bodyPr/>
          <a:lstStyle/>
          <a:p>
            <a:pPr algn="ctr"/>
            <a:r>
              <a:rPr lang="en-US" sz="4400" dirty="0"/>
              <a:t>Quantinuum Systems </a:t>
            </a:r>
            <a:br>
              <a:rPr lang="en-US" sz="4400" dirty="0"/>
            </a:br>
            <a:r>
              <a:rPr lang="en-US" sz="4400" dirty="0"/>
              <a:t>with NVIDIA CUDA-Q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F774DEA-6FE6-41CE-A22B-F394B8B1B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2194" y="315957"/>
            <a:ext cx="2133805" cy="352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94A045-1B5B-F920-B158-4A4B727CF85B}"/>
              </a:ext>
            </a:extLst>
          </p:cNvPr>
          <p:cNvSpPr txBox="1"/>
          <p:nvPr/>
        </p:nvSpPr>
        <p:spPr>
          <a:xfrm>
            <a:off x="8693188" y="6527401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0" eaLnBrk="1" latinLnBrk="0" hangingPunct="1"/>
            <a:r>
              <a:rPr lang="en-US" sz="7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© 2025 </a:t>
            </a:r>
            <a:r>
              <a:rPr lang="en-US" sz="700" b="0" i="0" kern="120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Quantinuum</a:t>
            </a:r>
            <a:r>
              <a:rPr lang="en-US" sz="7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0A229F-9FAE-C3F6-0465-70B06EDA9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931" y="6492712"/>
            <a:ext cx="1432233" cy="236318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768E7A-72CC-4F8D-2AF6-497FD0F13D17}"/>
              </a:ext>
            </a:extLst>
          </p:cNvPr>
          <p:cNvSpPr txBox="1">
            <a:spLocks/>
          </p:cNvSpPr>
          <p:nvPr/>
        </p:nvSpPr>
        <p:spPr>
          <a:xfrm>
            <a:off x="8070389" y="4627823"/>
            <a:ext cx="5191125" cy="2902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>
                <a:latin typeface="Arial"/>
                <a:cs typeface="Arial"/>
              </a:rPr>
              <a:t>Enrico Rinaldi and Kentaro Yamamoto</a:t>
            </a:r>
          </a:p>
          <a:p>
            <a:endParaRPr lang="en-JP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39CCCFF-EEE9-A139-8EED-CC925395D69C}"/>
              </a:ext>
            </a:extLst>
          </p:cNvPr>
          <p:cNvSpPr txBox="1">
            <a:spLocks/>
          </p:cNvSpPr>
          <p:nvPr/>
        </p:nvSpPr>
        <p:spPr>
          <a:xfrm>
            <a:off x="8070388" y="5022792"/>
            <a:ext cx="5191125" cy="3132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/>
              <a:t>10, March, 2025 @ SCA25, Singapore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61285FE-12E7-E85D-ABAD-7E3AB2A15E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7139" y="394586"/>
            <a:ext cx="1046678" cy="1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7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2A648F-6365-5369-D0D4-B15AA58950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9676" y="6570663"/>
            <a:ext cx="2782729" cy="158365"/>
          </a:xfrm>
        </p:spPr>
        <p:txBody>
          <a:bodyPr/>
          <a:lstStyle/>
          <a:p>
            <a:endParaRPr lang="en-JP"/>
          </a:p>
        </p:txBody>
      </p:sp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69632086-AD2A-64DA-B3A0-1019873A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511" y="4581881"/>
            <a:ext cx="2470485" cy="1852864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CC1860AE-617E-9B0F-82C4-2574EEE5B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646" y="4581881"/>
            <a:ext cx="2470485" cy="1852864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9FC6E9ED-A3E1-3A08-C6C1-E0741DD51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676" y="4582495"/>
            <a:ext cx="2470485" cy="1852864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CAE3D142-0CCC-B6D5-A2E1-B2B8386B2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5" y="4582957"/>
            <a:ext cx="2470485" cy="1852864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58F9E958-0179-9FBC-B97A-C4F1812D9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647" y="2730093"/>
            <a:ext cx="2470485" cy="1852864"/>
          </a:xfrm>
          <a:prstGeom prst="rect">
            <a:avLst/>
          </a:prstGeom>
        </p:spPr>
      </p:pic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7C7ADBE4-EA54-5808-345C-85B7A11A9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513" y="2730093"/>
            <a:ext cx="2470485" cy="1852864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772384B7-B40C-4677-FA9C-5A5BB00A4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678" y="2730400"/>
            <a:ext cx="2470485" cy="1852864"/>
          </a:xfrm>
          <a:prstGeom prst="rect">
            <a:avLst/>
          </a:prstGeom>
        </p:spPr>
      </p:pic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20219FC9-2970-16DC-6161-7A130B6A49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14" y="2730093"/>
            <a:ext cx="2470485" cy="1852864"/>
          </a:xfrm>
          <a:prstGeom prst="rect">
            <a:avLst/>
          </a:prstGeom>
        </p:spPr>
      </p:pic>
      <p:pic>
        <p:nvPicPr>
          <p:cNvPr id="20" name="Picture 19" descr="A graph of a graph&#10;&#10;Description automatically generated">
            <a:extLst>
              <a:ext uri="{FF2B5EF4-FFF2-40B4-BE49-F238E27FC236}">
                <a16:creationId xmlns:a16="http://schemas.microsoft.com/office/drawing/2014/main" id="{99935216-8623-0D4B-D4D7-924B93CF5F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715" y="878305"/>
            <a:ext cx="2470485" cy="1852864"/>
          </a:xfrm>
          <a:prstGeom prst="rect">
            <a:avLst/>
          </a:prstGeom>
        </p:spPr>
      </p:pic>
      <p:pic>
        <p:nvPicPr>
          <p:cNvPr id="22" name="Picture 21" descr="A graph of a function&#10;&#10;Description automatically generated">
            <a:extLst>
              <a:ext uri="{FF2B5EF4-FFF2-40B4-BE49-F238E27FC236}">
                <a16:creationId xmlns:a16="http://schemas.microsoft.com/office/drawing/2014/main" id="{FAD3582D-1BE5-37AF-7985-B1F99E5A90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7677" y="878305"/>
            <a:ext cx="2470485" cy="1852864"/>
          </a:xfrm>
          <a:prstGeom prst="rect">
            <a:avLst/>
          </a:prstGeom>
        </p:spPr>
      </p:pic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A4292469-DA53-2505-E0D5-DCB75976AF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8162" y="878305"/>
            <a:ext cx="2470485" cy="1852864"/>
          </a:xfrm>
          <a:prstGeom prst="rect">
            <a:avLst/>
          </a:prstGeom>
        </p:spPr>
      </p:pic>
      <p:pic>
        <p:nvPicPr>
          <p:cNvPr id="26" name="Picture 25" descr="A graph of a function&#10;&#10;Description automatically generated">
            <a:extLst>
              <a:ext uri="{FF2B5EF4-FFF2-40B4-BE49-F238E27FC236}">
                <a16:creationId xmlns:a16="http://schemas.microsoft.com/office/drawing/2014/main" id="{BBF32F81-0259-9366-2508-21B63CB5A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8647" y="877690"/>
            <a:ext cx="2470485" cy="185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525730-29B8-4307-1066-01B80F503C17}"/>
                  </a:ext>
                </a:extLst>
              </p:cNvPr>
              <p:cNvSpPr txBox="1"/>
              <p:nvPr/>
            </p:nvSpPr>
            <p:spPr>
              <a:xfrm>
                <a:off x="4144116" y="192228"/>
                <a:ext cx="4028090" cy="618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JP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525730-29B8-4307-1066-01B80F503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116" y="192228"/>
                <a:ext cx="4028090" cy="6181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83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94A98-1E3E-5BD0-8F4F-5AB5ABE28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C40FC7-A8A9-4405-2BB6-07A80848B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9676" y="6570663"/>
            <a:ext cx="2782729" cy="158365"/>
          </a:xfrm>
        </p:spPr>
        <p:txBody>
          <a:bodyPr/>
          <a:lstStyle/>
          <a:p>
            <a:endParaRPr lang="en-JP"/>
          </a:p>
        </p:txBody>
      </p:sp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94E79FD8-1A52-E6F6-CE60-8372EA3D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511" y="4581881"/>
            <a:ext cx="2470485" cy="1852864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6233E2DA-D9B5-A8FA-AD0E-CC933B42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646" y="4581881"/>
            <a:ext cx="2470485" cy="1852864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765B4CD3-75E9-8E96-8940-5AA0FBE16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676" y="4582495"/>
            <a:ext cx="2470485" cy="1852864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72A9C836-68A3-834E-4611-33550D21B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5" y="4582957"/>
            <a:ext cx="2470485" cy="1852864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C87306FE-A7F0-4229-ABA2-A67933E83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647" y="2730093"/>
            <a:ext cx="2470485" cy="1852864"/>
          </a:xfrm>
          <a:prstGeom prst="rect">
            <a:avLst/>
          </a:prstGeom>
        </p:spPr>
      </p:pic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EC61A9B0-1D0B-66E2-29FF-DAD1036FE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513" y="2730093"/>
            <a:ext cx="2470485" cy="1852864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F6761C3D-7E22-0FE0-1DE3-75FF86AC2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678" y="2730400"/>
            <a:ext cx="2470485" cy="1852864"/>
          </a:xfrm>
          <a:prstGeom prst="rect">
            <a:avLst/>
          </a:prstGeom>
        </p:spPr>
      </p:pic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663679D0-4C5A-CED6-F65E-51651F34C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14" y="2730093"/>
            <a:ext cx="2470485" cy="1852864"/>
          </a:xfrm>
          <a:prstGeom prst="rect">
            <a:avLst/>
          </a:prstGeom>
        </p:spPr>
      </p:pic>
      <p:pic>
        <p:nvPicPr>
          <p:cNvPr id="20" name="Picture 19" descr="A graph of a graph&#10;&#10;Description automatically generated">
            <a:extLst>
              <a:ext uri="{FF2B5EF4-FFF2-40B4-BE49-F238E27FC236}">
                <a16:creationId xmlns:a16="http://schemas.microsoft.com/office/drawing/2014/main" id="{7F24F129-5BCA-DD23-71BE-7827A2F1E1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715" y="878305"/>
            <a:ext cx="2470485" cy="1852864"/>
          </a:xfrm>
          <a:prstGeom prst="rect">
            <a:avLst/>
          </a:prstGeom>
        </p:spPr>
      </p:pic>
      <p:pic>
        <p:nvPicPr>
          <p:cNvPr id="22" name="Picture 21" descr="A graph of a function&#10;&#10;Description automatically generated">
            <a:extLst>
              <a:ext uri="{FF2B5EF4-FFF2-40B4-BE49-F238E27FC236}">
                <a16:creationId xmlns:a16="http://schemas.microsoft.com/office/drawing/2014/main" id="{C61C748C-64CC-FD0F-FB72-5DBB9CA566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7677" y="878305"/>
            <a:ext cx="2470485" cy="1852864"/>
          </a:xfrm>
          <a:prstGeom prst="rect">
            <a:avLst/>
          </a:prstGeom>
        </p:spPr>
      </p:pic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5CC7778F-21D0-D581-250C-543E5D4C48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8162" y="878305"/>
            <a:ext cx="2470485" cy="1852864"/>
          </a:xfrm>
          <a:prstGeom prst="rect">
            <a:avLst/>
          </a:prstGeom>
        </p:spPr>
      </p:pic>
      <p:pic>
        <p:nvPicPr>
          <p:cNvPr id="26" name="Picture 25" descr="A graph of a function&#10;&#10;Description automatically generated">
            <a:extLst>
              <a:ext uri="{FF2B5EF4-FFF2-40B4-BE49-F238E27FC236}">
                <a16:creationId xmlns:a16="http://schemas.microsoft.com/office/drawing/2014/main" id="{F22E8173-FB9B-F866-E911-80D7635CCE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8647" y="877690"/>
            <a:ext cx="2470485" cy="185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2A3565-A8E3-B3DB-9024-6C7124E81331}"/>
                  </a:ext>
                </a:extLst>
              </p:cNvPr>
              <p:cNvSpPr txBox="1"/>
              <p:nvPr/>
            </p:nvSpPr>
            <p:spPr>
              <a:xfrm>
                <a:off x="3687676" y="9881"/>
                <a:ext cx="4577678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𝒎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;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𝜷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JP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2A3565-A8E3-B3DB-9024-6C7124E81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76" y="9881"/>
                <a:ext cx="4577678" cy="9025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7D32F4C-4EBC-31A9-F40C-93A318CCBB4F}"/>
              </a:ext>
            </a:extLst>
          </p:cNvPr>
          <p:cNvSpPr txBox="1"/>
          <p:nvPr/>
        </p:nvSpPr>
        <p:spPr>
          <a:xfrm>
            <a:off x="5945959" y="16933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D13A1-1B00-AB8E-86EA-24C2EC845241}"/>
              </a:ext>
            </a:extLst>
          </p:cNvPr>
          <p:cNvSpPr txBox="1"/>
          <p:nvPr/>
        </p:nvSpPr>
        <p:spPr>
          <a:xfrm>
            <a:off x="3355158" y="16933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B9866-A49B-419B-FE79-986505C87E3A}"/>
              </a:ext>
            </a:extLst>
          </p:cNvPr>
          <p:cNvSpPr txBox="1"/>
          <p:nvPr/>
        </p:nvSpPr>
        <p:spPr>
          <a:xfrm>
            <a:off x="8478607" y="16933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C902C-6398-AF58-7F22-767F2106D811}"/>
              </a:ext>
            </a:extLst>
          </p:cNvPr>
          <p:cNvSpPr txBox="1"/>
          <p:nvPr/>
        </p:nvSpPr>
        <p:spPr>
          <a:xfrm>
            <a:off x="5978395" y="35461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268B0-9B55-D19A-6CE3-8112CF8B9898}"/>
              </a:ext>
            </a:extLst>
          </p:cNvPr>
          <p:cNvSpPr txBox="1"/>
          <p:nvPr/>
        </p:nvSpPr>
        <p:spPr>
          <a:xfrm>
            <a:off x="3387594" y="35461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C2B76-2069-387E-C665-FC98C1639C06}"/>
              </a:ext>
            </a:extLst>
          </p:cNvPr>
          <p:cNvSpPr txBox="1"/>
          <p:nvPr/>
        </p:nvSpPr>
        <p:spPr>
          <a:xfrm>
            <a:off x="8511043" y="35461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3430A-F184-F632-50EF-E9B42212867D}"/>
              </a:ext>
            </a:extLst>
          </p:cNvPr>
          <p:cNvSpPr txBox="1"/>
          <p:nvPr/>
        </p:nvSpPr>
        <p:spPr>
          <a:xfrm>
            <a:off x="5978395" y="53595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1AED0-E9A8-FE55-5199-73C2C64ACDA1}"/>
              </a:ext>
            </a:extLst>
          </p:cNvPr>
          <p:cNvSpPr txBox="1"/>
          <p:nvPr/>
        </p:nvSpPr>
        <p:spPr>
          <a:xfrm>
            <a:off x="3387594" y="53595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28CDF-AA0E-8EAE-1C61-71E46F4DA863}"/>
              </a:ext>
            </a:extLst>
          </p:cNvPr>
          <p:cNvSpPr txBox="1"/>
          <p:nvPr/>
        </p:nvSpPr>
        <p:spPr>
          <a:xfrm>
            <a:off x="8511043" y="53595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86FCA4-2DC5-1CE9-36D7-797645F42099}"/>
              </a:ext>
            </a:extLst>
          </p:cNvPr>
          <p:cNvSpPr txBox="1"/>
          <p:nvPr/>
        </p:nvSpPr>
        <p:spPr>
          <a:xfrm>
            <a:off x="675830" y="35461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0B1442-3466-C47E-E439-A949D3741D02}"/>
              </a:ext>
            </a:extLst>
          </p:cNvPr>
          <p:cNvSpPr txBox="1"/>
          <p:nvPr/>
        </p:nvSpPr>
        <p:spPr>
          <a:xfrm>
            <a:off x="675830" y="53584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3033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FA16C-6BBF-3CA2-6720-33B7330C5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744CCF-BBD7-81C2-76FC-4B89E6DEAF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9676" y="6570663"/>
            <a:ext cx="2782729" cy="158365"/>
          </a:xfrm>
        </p:spPr>
        <p:txBody>
          <a:bodyPr/>
          <a:lstStyle/>
          <a:p>
            <a:endParaRPr lang="en-JP"/>
          </a:p>
        </p:txBody>
      </p:sp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5BB84EAF-81DA-EF88-226A-C54457B4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511" y="4581881"/>
            <a:ext cx="2470485" cy="1852864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63CB569-5D70-3A4C-20C4-460C5148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646" y="4581881"/>
            <a:ext cx="2470485" cy="1852864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EFBCB6BB-3708-8ACF-7F02-C52EB1F4F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676" y="4582495"/>
            <a:ext cx="2470485" cy="1852864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0F40EBB-D615-C636-50B7-3D6C98A75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15" y="4582957"/>
            <a:ext cx="2470485" cy="1852864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9EF98F34-F247-1958-3D4D-92EAD4797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647" y="2730093"/>
            <a:ext cx="2470485" cy="1852864"/>
          </a:xfrm>
          <a:prstGeom prst="rect">
            <a:avLst/>
          </a:prstGeom>
        </p:spPr>
      </p:pic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10621A26-9B76-2113-F5C2-17E3E1038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513" y="2730093"/>
            <a:ext cx="2470485" cy="1852864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FA12B950-CF78-00A6-0194-E925F97D10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678" y="2730400"/>
            <a:ext cx="2470485" cy="1852864"/>
          </a:xfrm>
          <a:prstGeom prst="rect">
            <a:avLst/>
          </a:prstGeom>
        </p:spPr>
      </p:pic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F39DA487-F4DA-8D76-AB64-01C89A713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714" y="2730093"/>
            <a:ext cx="2470485" cy="1852864"/>
          </a:xfrm>
          <a:prstGeom prst="rect">
            <a:avLst/>
          </a:prstGeom>
        </p:spPr>
      </p:pic>
      <p:pic>
        <p:nvPicPr>
          <p:cNvPr id="20" name="Picture 19" descr="A graph of a graph&#10;&#10;Description automatically generated">
            <a:extLst>
              <a:ext uri="{FF2B5EF4-FFF2-40B4-BE49-F238E27FC236}">
                <a16:creationId xmlns:a16="http://schemas.microsoft.com/office/drawing/2014/main" id="{AA2311DC-A279-B209-ACC5-3902B1545F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715" y="878305"/>
            <a:ext cx="2470485" cy="1852864"/>
          </a:xfrm>
          <a:prstGeom prst="rect">
            <a:avLst/>
          </a:prstGeom>
        </p:spPr>
      </p:pic>
      <p:pic>
        <p:nvPicPr>
          <p:cNvPr id="22" name="Picture 21" descr="A graph of a function&#10;&#10;Description automatically generated">
            <a:extLst>
              <a:ext uri="{FF2B5EF4-FFF2-40B4-BE49-F238E27FC236}">
                <a16:creationId xmlns:a16="http://schemas.microsoft.com/office/drawing/2014/main" id="{166C5238-33F4-4A28-81CF-02765D32C4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7677" y="878305"/>
            <a:ext cx="2470485" cy="1852864"/>
          </a:xfrm>
          <a:prstGeom prst="rect">
            <a:avLst/>
          </a:prstGeom>
        </p:spPr>
      </p:pic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CFB56A05-B617-7CB2-0432-79EBB49323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8162" y="878305"/>
            <a:ext cx="2470485" cy="1852864"/>
          </a:xfrm>
          <a:prstGeom prst="rect">
            <a:avLst/>
          </a:prstGeom>
        </p:spPr>
      </p:pic>
      <p:pic>
        <p:nvPicPr>
          <p:cNvPr id="26" name="Picture 25" descr="A graph of a function&#10;&#10;Description automatically generated">
            <a:extLst>
              <a:ext uri="{FF2B5EF4-FFF2-40B4-BE49-F238E27FC236}">
                <a16:creationId xmlns:a16="http://schemas.microsoft.com/office/drawing/2014/main" id="{36FDB67A-481D-6304-ED79-7E11A40D5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8647" y="877690"/>
            <a:ext cx="2470485" cy="185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707246-05E3-C52E-9C05-EE837FBAFCAA}"/>
                  </a:ext>
                </a:extLst>
              </p:cNvPr>
              <p:cNvSpPr txBox="1"/>
              <p:nvPr/>
            </p:nvSpPr>
            <p:spPr>
              <a:xfrm>
                <a:off x="3687676" y="9881"/>
                <a:ext cx="4577678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𝒎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;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𝜷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JP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707246-05E3-C52E-9C05-EE837FBAF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76" y="9881"/>
                <a:ext cx="4577678" cy="9025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2A88284-B778-7FE8-032B-7E10E8FC3248}"/>
              </a:ext>
            </a:extLst>
          </p:cNvPr>
          <p:cNvSpPr txBox="1"/>
          <p:nvPr/>
        </p:nvSpPr>
        <p:spPr>
          <a:xfrm>
            <a:off x="5945959" y="16933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18E2E-7B90-5A93-B242-976F5380054A}"/>
              </a:ext>
            </a:extLst>
          </p:cNvPr>
          <p:cNvSpPr txBox="1"/>
          <p:nvPr/>
        </p:nvSpPr>
        <p:spPr>
          <a:xfrm>
            <a:off x="3355158" y="16933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B3E88-ED40-00EB-42FD-5E46AE9CBFB4}"/>
              </a:ext>
            </a:extLst>
          </p:cNvPr>
          <p:cNvSpPr txBox="1"/>
          <p:nvPr/>
        </p:nvSpPr>
        <p:spPr>
          <a:xfrm>
            <a:off x="8478607" y="16933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D3553-C03F-A7DB-548B-BF572F2602DF}"/>
              </a:ext>
            </a:extLst>
          </p:cNvPr>
          <p:cNvSpPr txBox="1"/>
          <p:nvPr/>
        </p:nvSpPr>
        <p:spPr>
          <a:xfrm>
            <a:off x="5978395" y="35461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E54D3-5941-454A-4D1E-DB0D383FA27D}"/>
              </a:ext>
            </a:extLst>
          </p:cNvPr>
          <p:cNvSpPr txBox="1"/>
          <p:nvPr/>
        </p:nvSpPr>
        <p:spPr>
          <a:xfrm>
            <a:off x="3387594" y="35461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E8329-6E90-368A-565E-687C3AE85E3B}"/>
              </a:ext>
            </a:extLst>
          </p:cNvPr>
          <p:cNvSpPr txBox="1"/>
          <p:nvPr/>
        </p:nvSpPr>
        <p:spPr>
          <a:xfrm>
            <a:off x="8511043" y="35461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6C97F6-3369-0503-117B-74F08FDB606D}"/>
              </a:ext>
            </a:extLst>
          </p:cNvPr>
          <p:cNvSpPr txBox="1"/>
          <p:nvPr/>
        </p:nvSpPr>
        <p:spPr>
          <a:xfrm>
            <a:off x="5978395" y="53595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683A37-63CB-E405-1130-687D4E470E86}"/>
              </a:ext>
            </a:extLst>
          </p:cNvPr>
          <p:cNvSpPr txBox="1"/>
          <p:nvPr/>
        </p:nvSpPr>
        <p:spPr>
          <a:xfrm>
            <a:off x="3387594" y="53595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354333-F8BA-0602-40DC-531EC4FF3540}"/>
              </a:ext>
            </a:extLst>
          </p:cNvPr>
          <p:cNvSpPr txBox="1"/>
          <p:nvPr/>
        </p:nvSpPr>
        <p:spPr>
          <a:xfrm>
            <a:off x="8511043" y="53595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64AFD-E035-6B2C-558E-710CAA13E734}"/>
              </a:ext>
            </a:extLst>
          </p:cNvPr>
          <p:cNvSpPr txBox="1"/>
          <p:nvPr/>
        </p:nvSpPr>
        <p:spPr>
          <a:xfrm>
            <a:off x="675830" y="35461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CA7EB-0949-0C86-62E8-1639E1E22FDA}"/>
              </a:ext>
            </a:extLst>
          </p:cNvPr>
          <p:cNvSpPr txBox="1"/>
          <p:nvPr/>
        </p:nvSpPr>
        <p:spPr>
          <a:xfrm>
            <a:off x="675830" y="53584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</a:p>
        </p:txBody>
      </p:sp>
      <p:pic>
        <p:nvPicPr>
          <p:cNvPr id="27" name="Picture 26" descr="A graph of a diagram&#10;&#10;Description automatically generated">
            <a:extLst>
              <a:ext uri="{FF2B5EF4-FFF2-40B4-BE49-F238E27FC236}">
                <a16:creationId xmlns:a16="http://schemas.microsoft.com/office/drawing/2014/main" id="{853C21D3-C32A-C95F-555E-0624FA6FE4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3810" y="1379864"/>
            <a:ext cx="6069252" cy="4551939"/>
          </a:xfrm>
          <a:prstGeom prst="rect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77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3CEC5B-5149-002B-1312-45F30193B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Overview of QPE experiments for chemistry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7E8AC-C9AB-72FA-6CA3-822A78513D5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09E07-51B8-E654-2803-DFCF2F065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3438375-7411-E181-6722-B77742657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98" y="2433065"/>
            <a:ext cx="1995066" cy="132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64C2FF7-E691-53B2-7B1E-08EEA78C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326" y="2146426"/>
            <a:ext cx="2129528" cy="179127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AAD61BB-EAB1-25FF-1D37-37A9AA5BA13A}"/>
              </a:ext>
            </a:extLst>
          </p:cNvPr>
          <p:cNvSpPr/>
          <p:nvPr/>
        </p:nvSpPr>
        <p:spPr>
          <a:xfrm>
            <a:off x="2738225" y="3232166"/>
            <a:ext cx="481781" cy="1244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004AD0-5563-B0B5-15BE-7E9D3E4E1052}"/>
                  </a:ext>
                </a:extLst>
              </p:cNvPr>
              <p:cNvSpPr txBox="1"/>
              <p:nvPr/>
            </p:nvSpPr>
            <p:spPr>
              <a:xfrm>
                <a:off x="2588113" y="2828201"/>
                <a:ext cx="1039195" cy="2859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𝐻𝑡</m:t>
                          </m:r>
                        </m:sup>
                      </m:sSup>
                    </m:oMath>
                  </m:oMathPara>
                </a14:m>
                <a:endParaRPr lang="en-JP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004AD0-5563-B0B5-15BE-7E9D3E4E1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113" y="2828201"/>
                <a:ext cx="1039195" cy="285912"/>
              </a:xfrm>
              <a:prstGeom prst="rect">
                <a:avLst/>
              </a:prstGeom>
              <a:blipFill>
                <a:blip r:embed="rId4"/>
                <a:stretch>
                  <a:fillRect l="-5294" t="-4255" r="-1765" b="-85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08CDF68F-C553-9B93-C634-95C6674F91B7}"/>
              </a:ext>
            </a:extLst>
          </p:cNvPr>
          <p:cNvSpPr/>
          <p:nvPr/>
        </p:nvSpPr>
        <p:spPr>
          <a:xfrm>
            <a:off x="6107562" y="3232165"/>
            <a:ext cx="481781" cy="124485"/>
          </a:xfrm>
          <a:prstGeom prst="rightArrow">
            <a:avLst/>
          </a:prstGeom>
          <a:solidFill>
            <a:schemeClr val="accent1">
              <a:alpha val="20405"/>
            </a:schemeClr>
          </a:solidFill>
          <a:ln>
            <a:solidFill>
              <a:schemeClr val="accent1">
                <a:shade val="15000"/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A627493-4FEE-5D4D-B258-0ED410A6B1E0}"/>
              </a:ext>
            </a:extLst>
          </p:cNvPr>
          <p:cNvSpPr/>
          <p:nvPr/>
        </p:nvSpPr>
        <p:spPr>
          <a:xfrm>
            <a:off x="9058025" y="3247039"/>
            <a:ext cx="481781" cy="124485"/>
          </a:xfrm>
          <a:prstGeom prst="rightArrow">
            <a:avLst/>
          </a:prstGeom>
          <a:solidFill>
            <a:schemeClr val="accent1">
              <a:alpha val="20405"/>
            </a:schemeClr>
          </a:solidFill>
          <a:ln>
            <a:solidFill>
              <a:schemeClr val="accent1">
                <a:shade val="15000"/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4A19F-688A-2AE0-0FF0-EE934CFC8166}"/>
              </a:ext>
            </a:extLst>
          </p:cNvPr>
          <p:cNvSpPr txBox="1"/>
          <p:nvPr/>
        </p:nvSpPr>
        <p:spPr>
          <a:xfrm>
            <a:off x="957470" y="1649545"/>
            <a:ext cx="25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>
                <a:latin typeface="Object Sans" pitchFamily="2" charset="77"/>
              </a:rPr>
              <a:t>Bayesian QPE workflow: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9ED2B-018E-D3CB-9E4B-ACF40A6252B8}"/>
              </a:ext>
            </a:extLst>
          </p:cNvPr>
          <p:cNvSpPr txBox="1"/>
          <p:nvPr/>
        </p:nvSpPr>
        <p:spPr>
          <a:xfrm>
            <a:off x="957470" y="3859139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Choose a molecule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1601A-73BC-F29F-B362-7FD021443B50}"/>
              </a:ext>
            </a:extLst>
          </p:cNvPr>
          <p:cNvSpPr txBox="1"/>
          <p:nvPr/>
        </p:nvSpPr>
        <p:spPr>
          <a:xfrm>
            <a:off x="3922920" y="387136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Build a QPE circuit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41DDF-67C1-AA12-7D90-D7B5F3BA6308}"/>
              </a:ext>
            </a:extLst>
          </p:cNvPr>
          <p:cNvSpPr txBox="1"/>
          <p:nvPr/>
        </p:nvSpPr>
        <p:spPr>
          <a:xfrm>
            <a:off x="6715804" y="385913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Hardware 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FA851-58FE-5A0E-ECAB-0B559826C6E9}"/>
              </a:ext>
            </a:extLst>
          </p:cNvPr>
          <p:cNvSpPr txBox="1"/>
          <p:nvPr/>
        </p:nvSpPr>
        <p:spPr>
          <a:xfrm>
            <a:off x="9402045" y="389097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Estimate the energy</a:t>
            </a: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C55B031A-AB2D-733F-201F-2190DC74BDD2}"/>
              </a:ext>
            </a:extLst>
          </p:cNvPr>
          <p:cNvSpPr/>
          <p:nvPr/>
        </p:nvSpPr>
        <p:spPr>
          <a:xfrm flipH="1">
            <a:off x="4824819" y="2028939"/>
            <a:ext cx="3027336" cy="288149"/>
          </a:xfrm>
          <a:prstGeom prst="uturnArrow">
            <a:avLst>
              <a:gd name="adj1" fmla="val 25000"/>
              <a:gd name="adj2" fmla="val 25000"/>
              <a:gd name="adj3" fmla="val 3755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36F58E-DC6A-5AF1-1BF6-BFE7FBB1D975}"/>
                  </a:ext>
                </a:extLst>
              </p:cNvPr>
              <p:cNvSpPr txBox="1"/>
              <p:nvPr/>
            </p:nvSpPr>
            <p:spPr>
              <a:xfrm>
                <a:off x="5172786" y="1640890"/>
                <a:ext cx="2717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Bayesian update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P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36F58E-DC6A-5AF1-1BF6-BFE7FBB1D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786" y="1640890"/>
                <a:ext cx="2717667" cy="369332"/>
              </a:xfrm>
              <a:prstGeom prst="rect">
                <a:avLst/>
              </a:prstGeom>
              <a:blipFill>
                <a:blip r:embed="rId5"/>
                <a:stretch>
                  <a:fillRect l="-20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DA8F3AC-91CD-49C1-E95E-98FFC9807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947" y="2650807"/>
            <a:ext cx="2129575" cy="796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10D78C-2F68-B1F6-62B8-00CCD7212744}"/>
                  </a:ext>
                </a:extLst>
              </p:cNvPr>
              <p:cNvSpPr txBox="1"/>
              <p:nvPr/>
            </p:nvSpPr>
            <p:spPr>
              <a:xfrm>
                <a:off x="3568144" y="3448504"/>
                <a:ext cx="27346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 2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P" sz="1400">
                  <a:solidFill>
                    <a:schemeClr val="tx1"/>
                  </a:solidFill>
                  <a:latin typeface="Object Sans" pitchFamily="2" charset="7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10D78C-2F68-B1F6-62B8-00CCD7212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44" y="3448504"/>
                <a:ext cx="2734648" cy="307777"/>
              </a:xfrm>
              <a:prstGeom prst="rect">
                <a:avLst/>
              </a:prstGeom>
              <a:blipFill>
                <a:blip r:embed="rId7"/>
                <a:stretch>
                  <a:fillRect l="-668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EB9E8F-19E3-CE03-47DE-AD03DBF6C979}"/>
                  </a:ext>
                </a:extLst>
              </p:cNvPr>
              <p:cNvSpPr txBox="1"/>
              <p:nvPr/>
            </p:nvSpPr>
            <p:spPr>
              <a:xfrm>
                <a:off x="9467567" y="2672731"/>
                <a:ext cx="10289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JP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EB9E8F-19E3-CE03-47DE-AD03DBF6C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567" y="2672731"/>
                <a:ext cx="1028923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4">
            <a:extLst>
              <a:ext uri="{FF2B5EF4-FFF2-40B4-BE49-F238E27FC236}">
                <a16:creationId xmlns:a16="http://schemas.microsoft.com/office/drawing/2014/main" id="{7FE32CCA-A794-FC60-F392-2B8EF1A3A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82" y="2568205"/>
            <a:ext cx="1240076" cy="105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2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43955-83FD-CC84-CC85-753DF575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62048F-1BE6-10BB-51CB-2F06747E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Overview of QPE experiments for chemistry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CEED8-4CFA-7E6D-6DCD-CE5379F8556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36E5B-924E-1583-81F5-212CBA499A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B6008A9-B051-E1D6-9E35-E392BBC26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98" y="2433065"/>
            <a:ext cx="1995066" cy="132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3AD2500-0F43-627C-4E03-22F80A52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326" y="2146426"/>
            <a:ext cx="2129528" cy="179127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BF30484-04E8-5AB4-3FBA-83CA3D2D59BC}"/>
              </a:ext>
            </a:extLst>
          </p:cNvPr>
          <p:cNvSpPr/>
          <p:nvPr/>
        </p:nvSpPr>
        <p:spPr>
          <a:xfrm>
            <a:off x="2738225" y="3232166"/>
            <a:ext cx="481781" cy="1244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EF9D45-EBAD-0AE3-4A92-7393FBFB7AF7}"/>
                  </a:ext>
                </a:extLst>
              </p:cNvPr>
              <p:cNvSpPr txBox="1"/>
              <p:nvPr/>
            </p:nvSpPr>
            <p:spPr>
              <a:xfrm>
                <a:off x="2588113" y="2828201"/>
                <a:ext cx="1039195" cy="2859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𝐻𝑡</m:t>
                          </m:r>
                        </m:sup>
                      </m:sSup>
                    </m:oMath>
                  </m:oMathPara>
                </a14:m>
                <a:endParaRPr lang="en-JP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EF9D45-EBAD-0AE3-4A92-7393FBFB7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113" y="2828201"/>
                <a:ext cx="1039195" cy="285912"/>
              </a:xfrm>
              <a:prstGeom prst="rect">
                <a:avLst/>
              </a:prstGeom>
              <a:blipFill>
                <a:blip r:embed="rId4"/>
                <a:stretch>
                  <a:fillRect l="-5294" t="-4255" r="-1765" b="-85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3F7DA6DA-8F3B-8E43-BA03-538F926F247D}"/>
              </a:ext>
            </a:extLst>
          </p:cNvPr>
          <p:cNvSpPr/>
          <p:nvPr/>
        </p:nvSpPr>
        <p:spPr>
          <a:xfrm>
            <a:off x="6107562" y="3232165"/>
            <a:ext cx="481781" cy="124485"/>
          </a:xfrm>
          <a:prstGeom prst="rightArrow">
            <a:avLst/>
          </a:prstGeom>
          <a:solidFill>
            <a:schemeClr val="accent1">
              <a:alpha val="20405"/>
            </a:schemeClr>
          </a:solidFill>
          <a:ln>
            <a:solidFill>
              <a:schemeClr val="accent1">
                <a:shade val="15000"/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AA3B9DB-8E72-4FBA-07B5-55793BEEBE96}"/>
              </a:ext>
            </a:extLst>
          </p:cNvPr>
          <p:cNvSpPr/>
          <p:nvPr/>
        </p:nvSpPr>
        <p:spPr>
          <a:xfrm>
            <a:off x="9058025" y="3247039"/>
            <a:ext cx="481781" cy="124485"/>
          </a:xfrm>
          <a:prstGeom prst="rightArrow">
            <a:avLst/>
          </a:prstGeom>
          <a:solidFill>
            <a:schemeClr val="accent1">
              <a:alpha val="20405"/>
            </a:schemeClr>
          </a:solidFill>
          <a:ln>
            <a:solidFill>
              <a:schemeClr val="accent1">
                <a:shade val="15000"/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65DC2-A600-3AD3-C8AC-5A1BFD1D8FDB}"/>
              </a:ext>
            </a:extLst>
          </p:cNvPr>
          <p:cNvSpPr txBox="1"/>
          <p:nvPr/>
        </p:nvSpPr>
        <p:spPr>
          <a:xfrm>
            <a:off x="957470" y="1649545"/>
            <a:ext cx="25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>
                <a:latin typeface="Object Sans" pitchFamily="2" charset="77"/>
              </a:rPr>
              <a:t>Bayesian QPE workflow: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23018A-9FC6-7069-6BAA-6CC2ED9409A5}"/>
              </a:ext>
            </a:extLst>
          </p:cNvPr>
          <p:cNvSpPr txBox="1"/>
          <p:nvPr/>
        </p:nvSpPr>
        <p:spPr>
          <a:xfrm>
            <a:off x="957470" y="3859139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Choose a molecule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7C0DE-1F1A-60CD-925A-2910BA37F9C7}"/>
              </a:ext>
            </a:extLst>
          </p:cNvPr>
          <p:cNvSpPr txBox="1"/>
          <p:nvPr/>
        </p:nvSpPr>
        <p:spPr>
          <a:xfrm>
            <a:off x="3922920" y="387136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Build a QPE circuit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8D150A-EED7-AD2A-BA5A-8E0BB9174BAE}"/>
              </a:ext>
            </a:extLst>
          </p:cNvPr>
          <p:cNvSpPr txBox="1"/>
          <p:nvPr/>
        </p:nvSpPr>
        <p:spPr>
          <a:xfrm>
            <a:off x="6715804" y="385913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Hardware 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6AE2C-A3DE-DE64-8827-9BCB152D3D01}"/>
              </a:ext>
            </a:extLst>
          </p:cNvPr>
          <p:cNvSpPr txBox="1"/>
          <p:nvPr/>
        </p:nvSpPr>
        <p:spPr>
          <a:xfrm>
            <a:off x="9402045" y="389097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Estimate the energy</a:t>
            </a: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6E0A4B42-CE72-7FC9-114A-DC4DB973977A}"/>
              </a:ext>
            </a:extLst>
          </p:cNvPr>
          <p:cNvSpPr/>
          <p:nvPr/>
        </p:nvSpPr>
        <p:spPr>
          <a:xfrm flipH="1">
            <a:off x="4824819" y="2028939"/>
            <a:ext cx="3027336" cy="288149"/>
          </a:xfrm>
          <a:prstGeom prst="uturnArrow">
            <a:avLst>
              <a:gd name="adj1" fmla="val 25000"/>
              <a:gd name="adj2" fmla="val 25000"/>
              <a:gd name="adj3" fmla="val 3755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D57947-F89A-DB39-960D-8EABF4CD6661}"/>
                  </a:ext>
                </a:extLst>
              </p:cNvPr>
              <p:cNvSpPr txBox="1"/>
              <p:nvPr/>
            </p:nvSpPr>
            <p:spPr>
              <a:xfrm>
                <a:off x="5172786" y="1640890"/>
                <a:ext cx="2717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Bayesian update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P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D57947-F89A-DB39-960D-8EABF4CD6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786" y="1640890"/>
                <a:ext cx="2717667" cy="369332"/>
              </a:xfrm>
              <a:prstGeom prst="rect">
                <a:avLst/>
              </a:prstGeom>
              <a:blipFill>
                <a:blip r:embed="rId5"/>
                <a:stretch>
                  <a:fillRect l="-20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DB0260AF-6454-299F-580A-351E5068F960}"/>
              </a:ext>
            </a:extLst>
          </p:cNvPr>
          <p:cNvSpPr/>
          <p:nvPr/>
        </p:nvSpPr>
        <p:spPr>
          <a:xfrm rot="4145980">
            <a:off x="4736067" y="4445311"/>
            <a:ext cx="481781" cy="12448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2A0E006-1FD5-5FF7-AE04-F2A33DEE4CC9}"/>
              </a:ext>
            </a:extLst>
          </p:cNvPr>
          <p:cNvSpPr/>
          <p:nvPr/>
        </p:nvSpPr>
        <p:spPr>
          <a:xfrm rot="17729250">
            <a:off x="6225804" y="4448325"/>
            <a:ext cx="481781" cy="12448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7E0AF92-5D98-9F35-AAF9-5059AAC434E4}"/>
              </a:ext>
            </a:extLst>
          </p:cNvPr>
          <p:cNvSpPr/>
          <p:nvPr/>
        </p:nvSpPr>
        <p:spPr>
          <a:xfrm rot="5400000">
            <a:off x="7152637" y="4401380"/>
            <a:ext cx="481781" cy="12448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4D142A-D054-DF67-5D04-DAD5D2324DF4}"/>
              </a:ext>
            </a:extLst>
          </p:cNvPr>
          <p:cNvSpPr txBox="1"/>
          <p:nvPr/>
        </p:nvSpPr>
        <p:spPr>
          <a:xfrm>
            <a:off x="977856" y="4567993"/>
            <a:ext cx="295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b="1">
                <a:solidFill>
                  <a:schemeClr val="tx1"/>
                </a:solidFill>
                <a:latin typeface="Object Sans" pitchFamily="2" charset="77"/>
              </a:rPr>
              <a:t>Logical qubits</a:t>
            </a:r>
          </a:p>
          <a:p>
            <a:r>
              <a:rPr lang="en-US" b="1">
                <a:solidFill>
                  <a:schemeClr val="tx1"/>
                </a:solidFill>
                <a:latin typeface="Object Sans" pitchFamily="2" charset="77"/>
              </a:rPr>
              <a:t>by the QEC/</a:t>
            </a:r>
            <a:r>
              <a:rPr lang="en-JP" b="1">
                <a:solidFill>
                  <a:schemeClr val="tx1"/>
                </a:solidFill>
                <a:latin typeface="Object Sans" pitchFamily="2" charset="77"/>
              </a:rPr>
              <a:t>QEC</a:t>
            </a:r>
            <a:r>
              <a:rPr lang="en-JP">
                <a:solidFill>
                  <a:schemeClr val="tx1"/>
                </a:solidFill>
                <a:latin typeface="Object Sans" pitchFamily="2" charset="77"/>
              </a:rPr>
              <a:t> </a:t>
            </a:r>
            <a:r>
              <a:rPr lang="en-JP" b="1">
                <a:solidFill>
                  <a:schemeClr val="tx1"/>
                </a:solidFill>
                <a:latin typeface="Object Sans" pitchFamily="2" charset="77"/>
              </a:rPr>
              <a:t>code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C33959F-B397-26A3-058A-27E909CF3114}"/>
              </a:ext>
            </a:extLst>
          </p:cNvPr>
          <p:cNvSpPr/>
          <p:nvPr/>
        </p:nvSpPr>
        <p:spPr>
          <a:xfrm>
            <a:off x="5119565" y="4812405"/>
            <a:ext cx="1219140" cy="3693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34E504D-0028-C4F7-8108-B731D4C80A59}"/>
              </a:ext>
            </a:extLst>
          </p:cNvPr>
          <p:cNvSpPr/>
          <p:nvPr/>
        </p:nvSpPr>
        <p:spPr>
          <a:xfrm>
            <a:off x="6953346" y="4826779"/>
            <a:ext cx="1490038" cy="3549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>
                <a:solidFill>
                  <a:schemeClr val="tx1"/>
                </a:solidFill>
              </a:rPr>
              <a:t>QEC/QED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48DCC44-3F64-7BD3-3A17-9C41F3ADC1A5}"/>
              </a:ext>
            </a:extLst>
          </p:cNvPr>
          <p:cNvSpPr/>
          <p:nvPr/>
        </p:nvSpPr>
        <p:spPr>
          <a:xfrm rot="4145980">
            <a:off x="8674527" y="4477898"/>
            <a:ext cx="481781" cy="12448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C155FF1-84E5-188D-225F-B2C30D20D52E}"/>
              </a:ext>
            </a:extLst>
          </p:cNvPr>
          <p:cNvSpPr/>
          <p:nvPr/>
        </p:nvSpPr>
        <p:spPr>
          <a:xfrm rot="17729250">
            <a:off x="10164264" y="4480912"/>
            <a:ext cx="481781" cy="12448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7DBAE5E-EAEC-C6C4-D55F-D03B3C2E1D01}"/>
              </a:ext>
            </a:extLst>
          </p:cNvPr>
          <p:cNvSpPr/>
          <p:nvPr/>
        </p:nvSpPr>
        <p:spPr>
          <a:xfrm>
            <a:off x="9058025" y="4844992"/>
            <a:ext cx="1614524" cy="3693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>
                <a:solidFill>
                  <a:schemeClr val="tx1"/>
                </a:solidFill>
              </a:rPr>
              <a:t>Interpretation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3254923-A75F-01B1-CF54-20F918BF89B4}"/>
              </a:ext>
            </a:extLst>
          </p:cNvPr>
          <p:cNvSpPr/>
          <p:nvPr/>
        </p:nvSpPr>
        <p:spPr>
          <a:xfrm rot="16200000">
            <a:off x="7804373" y="4388615"/>
            <a:ext cx="481781" cy="12448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pic>
        <p:nvPicPr>
          <p:cNvPr id="30" name="Picture 2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DFCF524-2F27-F4A1-2C48-ADF5B7D62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947" y="2650807"/>
            <a:ext cx="2129575" cy="796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2028AD-9B85-5516-2224-3E328BED01F7}"/>
                  </a:ext>
                </a:extLst>
              </p:cNvPr>
              <p:cNvSpPr txBox="1"/>
              <p:nvPr/>
            </p:nvSpPr>
            <p:spPr>
              <a:xfrm>
                <a:off x="3568144" y="3448504"/>
                <a:ext cx="27346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 2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P" sz="1400">
                  <a:solidFill>
                    <a:schemeClr val="tx1"/>
                  </a:solidFill>
                  <a:latin typeface="Object Sans" pitchFamily="2" charset="7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2028AD-9B85-5516-2224-3E328BED0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144" y="3448504"/>
                <a:ext cx="2734648" cy="307777"/>
              </a:xfrm>
              <a:prstGeom prst="rect">
                <a:avLst/>
              </a:prstGeom>
              <a:blipFill>
                <a:blip r:embed="rId7"/>
                <a:stretch>
                  <a:fillRect l="-668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C8F5E6-4D56-1779-A68A-F381DF6D67E4}"/>
                  </a:ext>
                </a:extLst>
              </p:cNvPr>
              <p:cNvSpPr txBox="1"/>
              <p:nvPr/>
            </p:nvSpPr>
            <p:spPr>
              <a:xfrm>
                <a:off x="9467567" y="2672731"/>
                <a:ext cx="10289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JP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C8F5E6-4D56-1779-A68A-F381DF6D6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567" y="2672731"/>
                <a:ext cx="1028923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A053A28D-7DAE-DB61-D321-D77CD674B6A0}"/>
              </a:ext>
            </a:extLst>
          </p:cNvPr>
          <p:cNvSpPr txBox="1"/>
          <p:nvPr/>
        </p:nvSpPr>
        <p:spPr>
          <a:xfrm>
            <a:off x="981398" y="552604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QEC = (quantum error </a:t>
            </a:r>
            <a:r>
              <a:rPr lang="en-JP" b="1"/>
              <a:t>correction</a:t>
            </a:r>
            <a:r>
              <a:rPr lang="en-JP"/>
              <a:t>)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78C88EF2-DDA1-D04C-950E-3035D565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82" y="2568205"/>
            <a:ext cx="1240076" cy="105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B8CA9-D4A0-982B-E2A2-FF5BD84D6182}"/>
              </a:ext>
            </a:extLst>
          </p:cNvPr>
          <p:cNvSpPr txBox="1"/>
          <p:nvPr/>
        </p:nvSpPr>
        <p:spPr>
          <a:xfrm>
            <a:off x="981398" y="5914466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QED = (quantum error </a:t>
            </a:r>
            <a:r>
              <a:rPr lang="en-JP" b="1"/>
              <a:t>detection</a:t>
            </a:r>
            <a:r>
              <a:rPr lang="en-JP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D3920-5E64-01AD-E69A-B5423FDDA5C6}"/>
              </a:ext>
            </a:extLst>
          </p:cNvPr>
          <p:cNvSpPr txBox="1"/>
          <p:nvPr/>
        </p:nvSpPr>
        <p:spPr>
          <a:xfrm>
            <a:off x="5211521" y="5706751"/>
            <a:ext cx="5791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b="1">
                <a:solidFill>
                  <a:srgbClr val="FF0000"/>
                </a:solidFill>
              </a:rPr>
              <a:t>Error correction is required to implement QPE</a:t>
            </a:r>
          </a:p>
        </p:txBody>
      </p:sp>
    </p:spTree>
    <p:extLst>
      <p:ext uri="{BB962C8B-B14F-4D97-AF65-F5344CB8AC3E}">
        <p14:creationId xmlns:p14="http://schemas.microsoft.com/office/powerpoint/2010/main" val="11448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C9EBAED-6F22-D3CB-3E7A-7016F0661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Shor’s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en-JP"/>
                  <a:t> code for example:</a:t>
                </a:r>
                <a:br>
                  <a:rPr lang="en-JP"/>
                </a:br>
                <a:endParaRPr lang="en-JP"/>
              </a:p>
              <a:p>
                <a:pPr lvl="1"/>
                <a:r>
                  <a:rPr lang="en-JP"/>
                  <a:t>The encoded states are “stabilized”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𝑍𝑍𝐼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𝐼𝑍𝑍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JP"/>
                </a:br>
                <a:br>
                  <a:rPr lang="en-JP"/>
                </a:br>
                <a:r>
                  <a:rPr lang="en-JP"/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   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𝑋𝑋𝑋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𝑍𝑍𝑍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𝑍𝐼𝐼</m:t>
                    </m:r>
                  </m:oMath>
                </a14:m>
                <a:r>
                  <a:rPr lang="en-JP"/>
                  <a:t> (up to stabilizer)</a:t>
                </a:r>
              </a:p>
              <a:p>
                <a:pPr lvl="1"/>
                <a:endParaRPr lang="en-JP"/>
              </a:p>
              <a:p>
                <a:pPr lvl="1"/>
                <a:r>
                  <a:rPr lang="en-JP"/>
                  <a:t>The error may be detected by the syndrome measurements:</a:t>
                </a:r>
              </a:p>
              <a:p>
                <a:endParaRPr lang="en-JP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C9EBAED-6F22-D3CB-3E7A-7016F0661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BEB6EE2-9E87-0A5E-B0F6-056794CD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Quantum error correction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D15B1-2775-9A8F-EEC5-41C8F8D76B5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JP"/>
              <a:t>Detect, identify, and correct the error by exploiting the redundancy.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9357A-F541-2564-C244-BF67F9736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30BA58-9601-5198-9DCE-352200E8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38" y="4252476"/>
            <a:ext cx="1690305" cy="948641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E7CDB53-B363-B9EA-24C4-AA7449B68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636" y="4265174"/>
            <a:ext cx="1876102" cy="1038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612FAA-AC1F-1040-B032-54BD6F403122}"/>
                  </a:ext>
                </a:extLst>
              </p:cNvPr>
              <p:cNvSpPr txBox="1"/>
              <p:nvPr/>
            </p:nvSpPr>
            <p:spPr>
              <a:xfrm>
                <a:off x="1149138" y="3926882"/>
                <a:ext cx="212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𝑍𝑍𝐼</m:t>
                    </m:r>
                  </m:oMath>
                </a14:m>
                <a:r>
                  <a:rPr lang="en-JP"/>
                  <a:t> sydrome: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612FAA-AC1F-1040-B032-54BD6F403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38" y="3926882"/>
                <a:ext cx="212690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59488E-2DB7-97A3-BE50-B9D5243EC3AD}"/>
                  </a:ext>
                </a:extLst>
              </p:cNvPr>
              <p:cNvSpPr txBox="1"/>
              <p:nvPr/>
            </p:nvSpPr>
            <p:spPr>
              <a:xfrm>
                <a:off x="4168636" y="3925403"/>
                <a:ext cx="212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𝐼𝑍𝑍</m:t>
                    </m:r>
                  </m:oMath>
                </a14:m>
                <a:r>
                  <a:rPr lang="en-JP"/>
                  <a:t> sydrome: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59488E-2DB7-97A3-BE50-B9D5243EC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636" y="3925403"/>
                <a:ext cx="2126904" cy="369332"/>
              </a:xfrm>
              <a:prstGeom prst="rect">
                <a:avLst/>
              </a:prstGeom>
              <a:blipFill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7A3DB5-CE1F-2DE8-268E-13727967FB29}"/>
                  </a:ext>
                </a:extLst>
              </p:cNvPr>
              <p:cNvSpPr txBox="1"/>
              <p:nvPr/>
            </p:nvSpPr>
            <p:spPr>
              <a:xfrm>
                <a:off x="4168636" y="5343822"/>
                <a:ext cx="2074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/>
                  <a:t>0 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?00</m:t>
                        </m:r>
                      </m:e>
                    </m:d>
                  </m:oMath>
                </a14:m>
                <a:r>
                  <a:rPr lang="en-JP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?11</m:t>
                        </m:r>
                      </m:e>
                    </m:d>
                  </m:oMath>
                </a14:m>
                <a:r>
                  <a:rPr lang="en-JP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7A3DB5-CE1F-2DE8-268E-13727967F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636" y="5343822"/>
                <a:ext cx="2074029" cy="369332"/>
              </a:xfrm>
              <a:prstGeom prst="rect">
                <a:avLst/>
              </a:prstGeom>
              <a:blipFill>
                <a:blip r:embed="rId7"/>
                <a:stretch>
                  <a:fillRect l="-264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DF6777-4A93-796C-78ED-EBA20A614EE3}"/>
                  </a:ext>
                </a:extLst>
              </p:cNvPr>
              <p:cNvSpPr txBox="1"/>
              <p:nvPr/>
            </p:nvSpPr>
            <p:spPr>
              <a:xfrm>
                <a:off x="4168636" y="5706574"/>
                <a:ext cx="26089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/>
                  <a:t>1 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?01</m:t>
                        </m:r>
                      </m:e>
                    </m:d>
                  </m:oMath>
                </a14:m>
                <a:r>
                  <a:rPr lang="en-JP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?10</m:t>
                        </m:r>
                      </m:e>
                    </m:d>
                  </m:oMath>
                </a14:m>
                <a:r>
                  <a:rPr lang="en-JP"/>
                  <a:t> </a:t>
                </a:r>
                <a:r>
                  <a:rPr lang="en-JP">
                    <a:solidFill>
                      <a:srgbClr val="FF0000"/>
                    </a:solidFill>
                  </a:rPr>
                  <a:t>error</a:t>
                </a:r>
                <a:r>
                  <a:rPr lang="en-JP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DF6777-4A93-796C-78ED-EBA20A614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636" y="5706574"/>
                <a:ext cx="2608919" cy="369332"/>
              </a:xfrm>
              <a:prstGeom prst="rect">
                <a:avLst/>
              </a:prstGeom>
              <a:blipFill>
                <a:blip r:embed="rId8"/>
                <a:stretch>
                  <a:fillRect l="-2103" t="-8197" r="-280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19">
                <a:extLst>
                  <a:ext uri="{FF2B5EF4-FFF2-40B4-BE49-F238E27FC236}">
                    <a16:creationId xmlns:a16="http://schemas.microsoft.com/office/drawing/2014/main" id="{C73C4D7B-E6A7-6133-9288-486384CE62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01036" y="4203010"/>
              <a:ext cx="3593937" cy="11596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7979">
                      <a:extLst>
                        <a:ext uri="{9D8B030D-6E8A-4147-A177-3AD203B41FA5}">
                          <a16:colId xmlns:a16="http://schemas.microsoft.com/office/drawing/2014/main" val="2930668318"/>
                        </a:ext>
                      </a:extLst>
                    </a:gridCol>
                    <a:gridCol w="1197979">
                      <a:extLst>
                        <a:ext uri="{9D8B030D-6E8A-4147-A177-3AD203B41FA5}">
                          <a16:colId xmlns:a16="http://schemas.microsoft.com/office/drawing/2014/main" val="3675758687"/>
                        </a:ext>
                      </a:extLst>
                    </a:gridCol>
                    <a:gridCol w="1197979">
                      <a:extLst>
                        <a:ext uri="{9D8B030D-6E8A-4147-A177-3AD203B41FA5}">
                          <a16:colId xmlns:a16="http://schemas.microsoft.com/office/drawing/2014/main" val="490840685"/>
                        </a:ext>
                      </a:extLst>
                    </a:gridCol>
                  </a:tblGrid>
                  <a:tr h="3865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𝑍𝑍𝐼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JP" b="0"/>
                            <a:t>\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𝐼𝑍𝑍</m:t>
                              </m:r>
                            </m:oMath>
                          </a14:m>
                          <a:endParaRPr lang="en-JP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JP" b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JP" b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541787"/>
                      </a:ext>
                    </a:extLst>
                  </a:tr>
                  <a:tr h="3865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JP" b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JP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𝐼𝐼𝑋</m:t>
                                </m:r>
                              </m:oMath>
                            </m:oMathPara>
                          </a14:m>
                          <a:endParaRPr lang="en-JP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2523200"/>
                      </a:ext>
                    </a:extLst>
                  </a:tr>
                  <a:tr h="3865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JP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𝑋𝐼𝐼</m:t>
                                </m:r>
                              </m:oMath>
                            </m:oMathPara>
                          </a14:m>
                          <a:endParaRPr lang="en-JP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𝐼𝑋𝐼</m:t>
                                </m:r>
                              </m:oMath>
                            </m:oMathPara>
                          </a14:m>
                          <a:endParaRPr lang="en-JP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54022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19">
                <a:extLst>
                  <a:ext uri="{FF2B5EF4-FFF2-40B4-BE49-F238E27FC236}">
                    <a16:creationId xmlns:a16="http://schemas.microsoft.com/office/drawing/2014/main" id="{C73C4D7B-E6A7-6133-9288-486384CE62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230252"/>
                  </p:ext>
                </p:extLst>
              </p:nvPr>
            </p:nvGraphicFramePr>
            <p:xfrm>
              <a:off x="7701036" y="4203010"/>
              <a:ext cx="3593937" cy="11596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7979">
                      <a:extLst>
                        <a:ext uri="{9D8B030D-6E8A-4147-A177-3AD203B41FA5}">
                          <a16:colId xmlns:a16="http://schemas.microsoft.com/office/drawing/2014/main" val="2930668318"/>
                        </a:ext>
                      </a:extLst>
                    </a:gridCol>
                    <a:gridCol w="1197979">
                      <a:extLst>
                        <a:ext uri="{9D8B030D-6E8A-4147-A177-3AD203B41FA5}">
                          <a16:colId xmlns:a16="http://schemas.microsoft.com/office/drawing/2014/main" val="3675758687"/>
                        </a:ext>
                      </a:extLst>
                    </a:gridCol>
                    <a:gridCol w="1197979">
                      <a:extLst>
                        <a:ext uri="{9D8B030D-6E8A-4147-A177-3AD203B41FA5}">
                          <a16:colId xmlns:a16="http://schemas.microsoft.com/office/drawing/2014/main" val="490840685"/>
                        </a:ext>
                      </a:extLst>
                    </a:gridCol>
                  </a:tblGrid>
                  <a:tr h="386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508" t="-7813" r="-202030" b="-2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JP" b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JP" b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541787"/>
                      </a:ext>
                    </a:extLst>
                  </a:tr>
                  <a:tr h="3865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JP" b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020" t="-109524" r="-103061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0000" t="-109524" r="-2538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2523200"/>
                      </a:ext>
                    </a:extLst>
                  </a:tr>
                  <a:tr h="3865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JP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020" t="-206250" r="-103061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0000" t="-206250" r="-2538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54022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7B11964-9793-701B-CAF8-5DA501467A27}"/>
              </a:ext>
            </a:extLst>
          </p:cNvPr>
          <p:cNvSpPr txBox="1"/>
          <p:nvPr/>
        </p:nvSpPr>
        <p:spPr>
          <a:xfrm>
            <a:off x="7634833" y="3771515"/>
            <a:ext cx="3948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600" b="1">
                <a:solidFill>
                  <a:srgbClr val="FF0000"/>
                </a:solidFill>
              </a:rPr>
              <a:t>Decoding the error by the lookup table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6423CD-AF05-5A13-9F49-D58FB0900B97}"/>
              </a:ext>
            </a:extLst>
          </p:cNvPr>
          <p:cNvSpPr txBox="1"/>
          <p:nvPr/>
        </p:nvSpPr>
        <p:spPr>
          <a:xfrm>
            <a:off x="7819819" y="5566936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/>
              <a:t>X</a:t>
            </a:r>
            <a:r>
              <a:rPr lang="en-JP"/>
              <a:t> error can be detected, but not </a:t>
            </a:r>
            <a:r>
              <a:rPr lang="en-JP" i="1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C02B03-C858-D29B-4982-679A9D09B8F6}"/>
                  </a:ext>
                </a:extLst>
              </p:cNvPr>
              <p:cNvSpPr txBox="1"/>
              <p:nvPr/>
            </p:nvSpPr>
            <p:spPr>
              <a:xfrm>
                <a:off x="979322" y="5324910"/>
                <a:ext cx="213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/>
                  <a:t>0 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00?</m:t>
                        </m:r>
                      </m:e>
                    </m:d>
                  </m:oMath>
                </a14:m>
                <a:r>
                  <a:rPr lang="en-JP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11?</m:t>
                        </m:r>
                      </m:e>
                    </m:d>
                  </m:oMath>
                </a14:m>
                <a:r>
                  <a:rPr lang="en-JP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C02B03-C858-D29B-4982-679A9D09B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22" y="5324910"/>
                <a:ext cx="2134943" cy="369332"/>
              </a:xfrm>
              <a:prstGeom prst="rect">
                <a:avLst/>
              </a:prstGeom>
              <a:blipFill>
                <a:blip r:embed="rId10"/>
                <a:stretch>
                  <a:fillRect l="-257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35CD66-DEE6-C687-5FDA-ACD554A05ADA}"/>
                  </a:ext>
                </a:extLst>
              </p:cNvPr>
              <p:cNvSpPr txBox="1"/>
              <p:nvPr/>
            </p:nvSpPr>
            <p:spPr>
              <a:xfrm>
                <a:off x="979322" y="5687662"/>
                <a:ext cx="2676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/>
                  <a:t>1 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10?</m:t>
                        </m:r>
                      </m:e>
                    </m:d>
                  </m:oMath>
                </a14:m>
                <a:r>
                  <a:rPr lang="en-JP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01?</m:t>
                        </m:r>
                      </m:e>
                    </m:d>
                  </m:oMath>
                </a14:m>
                <a:r>
                  <a:rPr lang="en-JP"/>
                  <a:t> </a:t>
                </a:r>
                <a:r>
                  <a:rPr lang="en-JP">
                    <a:solidFill>
                      <a:srgbClr val="FF0000"/>
                    </a:solidFill>
                  </a:rPr>
                  <a:t>error</a:t>
                </a:r>
                <a:r>
                  <a:rPr lang="en-JP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35CD66-DEE6-C687-5FDA-ACD554A05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22" y="5687662"/>
                <a:ext cx="2676245" cy="369332"/>
              </a:xfrm>
              <a:prstGeom prst="rect">
                <a:avLst/>
              </a:prstGeom>
              <a:blipFill>
                <a:blip r:embed="rId11"/>
                <a:stretch>
                  <a:fillRect l="-2050" t="-8197" r="-2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0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2A196CC-BEBF-3DF1-056E-DA956FB123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10515600" cy="468452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JP"/>
                  <a:t>Employ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r>
                  <a:rPr lang="en-JP"/>
                  <a:t> error detection code (</a:t>
                </a:r>
                <a:r>
                  <a:rPr lang="en-JP" b="1"/>
                  <a:t>Iceberg code)</a:t>
                </a:r>
                <a:r>
                  <a:rPr lang="en-JP"/>
                  <a:t> [1]</a:t>
                </a:r>
              </a:p>
              <a:p>
                <a:r>
                  <a:rPr lang="en-JP"/>
                  <a:t>Add two qubits (</a:t>
                </a:r>
                <a:r>
                  <a:rPr lang="en-JP" i="1"/>
                  <a:t>t</a:t>
                </a:r>
                <a:r>
                  <a:rPr lang="en-JP"/>
                  <a:t> and </a:t>
                </a:r>
                <a:r>
                  <a:rPr lang="en-JP" i="1"/>
                  <a:t>b</a:t>
                </a:r>
                <a:r>
                  <a:rPr lang="en-JP"/>
                  <a:t>) to introduce redundancy for error detection. Stabilizers are:</a:t>
                </a:r>
                <a:br>
                  <a:rPr lang="en-JP"/>
                </a:br>
                <a:br>
                  <a:rPr lang="en-JP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JP"/>
              </a:p>
              <a:p>
                <a:pPr lvl="1"/>
                <a:endParaRPr lang="en-JP"/>
              </a:p>
              <a:p>
                <a:r>
                  <a:rPr lang="en-JP"/>
                  <a:t>Any </a:t>
                </a:r>
                <a:r>
                  <a:rPr lang="en-JP" b="1"/>
                  <a:t>weight-one errors may be detected </a:t>
                </a:r>
                <a:r>
                  <a:rPr lang="en-JP"/>
                  <a:t>by exploiting the redundancy.</a:t>
                </a:r>
              </a:p>
              <a:p>
                <a:pPr lvl="1"/>
                <a:endParaRPr lang="en-JP"/>
              </a:p>
              <a:p>
                <a:r>
                  <a:rPr lang="en-JP"/>
                  <a:t>The shot is discarded when an error is detected.</a:t>
                </a:r>
              </a:p>
              <a:p>
                <a:pPr lvl="1"/>
                <a:endParaRPr lang="en-JP"/>
              </a:p>
              <a:p>
                <a:r>
                  <a:rPr lang="en-JP"/>
                  <a:t>Hardware experiments have been done on Quantinuum devices [1,2,3]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2A196CC-BEBF-3DF1-056E-DA956FB12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10515600" cy="4684522"/>
              </a:xfrm>
              <a:blipFill>
                <a:blip r:embed="rId2"/>
                <a:stretch>
                  <a:fillRect l="-1333" t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88DD6A-EF44-736F-391B-1107F4DCB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Build “logical qubits” with quantum error detection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98162-C6C7-080A-5869-1D7D41C450AA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JP"/>
              <a:t>Improve the logical fidelity at the cost of </a:t>
            </a:r>
            <a:r>
              <a:rPr lang="en-US"/>
              <a:t>the </a:t>
            </a:r>
            <a:r>
              <a:rPr lang="en-JP"/>
              <a:t>shot overhead by post-processing measurement outcomes.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9DFD3-13DB-44C1-E77F-2A7F9B727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B2CBFCA6-3AC2-D0B1-2E3E-F9035270C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048" y="3173270"/>
            <a:ext cx="2646152" cy="2506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B361F-9574-E3F6-4731-5A8BF2EEF129}"/>
              </a:ext>
            </a:extLst>
          </p:cNvPr>
          <p:cNvSpPr txBox="1"/>
          <p:nvPr/>
        </p:nvSpPr>
        <p:spPr>
          <a:xfrm>
            <a:off x="609600" y="5432401"/>
            <a:ext cx="69838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[1] C. N. Self </a:t>
            </a:r>
            <a:r>
              <a:rPr lang="en-US" sz="1600" i="1"/>
              <a:t>et al.</a:t>
            </a:r>
            <a:r>
              <a:rPr lang="en-US" sz="1600"/>
              <a:t>, Nat. Phys. </a:t>
            </a:r>
            <a:r>
              <a:rPr lang="en-US" sz="1600" b="1"/>
              <a:t>20</a:t>
            </a:r>
            <a:r>
              <a:rPr lang="en-US" sz="1600"/>
              <a:t>, 219 (2024).</a:t>
            </a:r>
          </a:p>
          <a:p>
            <a:r>
              <a:rPr lang="en-US" sz="1600"/>
              <a:t>[2] K. Yamamoto </a:t>
            </a:r>
            <a:r>
              <a:rPr lang="en-US" sz="1600" i="1"/>
              <a:t>et al.</a:t>
            </a:r>
            <a:r>
              <a:rPr lang="en-US" sz="1600"/>
              <a:t>, Phys. Rev. Res. </a:t>
            </a:r>
            <a:r>
              <a:rPr lang="en-US" sz="1600" b="1"/>
              <a:t>6</a:t>
            </a:r>
            <a:r>
              <a:rPr lang="en-US" sz="1600"/>
              <a:t>, 013221 (2024).</a:t>
            </a:r>
          </a:p>
          <a:p>
            <a:r>
              <a:rPr lang="en-US" sz="1600"/>
              <a:t>[3] Z. He </a:t>
            </a:r>
            <a:r>
              <a:rPr lang="en-US" sz="1600" i="1"/>
              <a:t>et al.</a:t>
            </a:r>
            <a:r>
              <a:rPr lang="en-US" sz="1600"/>
              <a:t>,, arXiv:2409.12104. </a:t>
            </a:r>
            <a:endParaRPr lang="en-JP" sz="1600"/>
          </a:p>
        </p:txBody>
      </p:sp>
    </p:spTree>
    <p:extLst>
      <p:ext uri="{BB962C8B-B14F-4D97-AF65-F5344CB8AC3E}">
        <p14:creationId xmlns:p14="http://schemas.microsoft.com/office/powerpoint/2010/main" val="1133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1CFD32-2221-20DD-3630-2A180D6E1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212806" cy="4279900"/>
          </a:xfrm>
        </p:spPr>
        <p:txBody>
          <a:bodyPr/>
          <a:lstStyle/>
          <a:p>
            <a:r>
              <a:rPr lang="en-JP"/>
              <a:t>All-to-all connection</a:t>
            </a:r>
          </a:p>
          <a:p>
            <a:pPr lvl="1"/>
            <a:r>
              <a:rPr lang="en-JP"/>
              <a:t>Ancilla qubits for error detection are connected </a:t>
            </a:r>
            <a:r>
              <a:rPr lang="en-US"/>
              <a:t>to </a:t>
            </a:r>
            <a:r>
              <a:rPr lang="en-JP"/>
              <a:t>all the data qubits.</a:t>
            </a:r>
          </a:p>
          <a:p>
            <a:pPr lvl="1"/>
            <a:endParaRPr lang="en-JP"/>
          </a:p>
          <a:p>
            <a:r>
              <a:rPr lang="en-JP"/>
              <a:t>Mid-circuit measurement and qubit reuse</a:t>
            </a:r>
          </a:p>
          <a:p>
            <a:pPr lvl="1"/>
            <a:r>
              <a:rPr lang="en-JP"/>
              <a:t>R</a:t>
            </a:r>
            <a:r>
              <a:rPr lang="en-US" err="1"/>
              <a:t>ecyc</a:t>
            </a:r>
            <a:r>
              <a:rPr lang="en-JP"/>
              <a:t>le the ancilla qubits for the syndrome measurements.</a:t>
            </a:r>
          </a:p>
          <a:p>
            <a:pPr lvl="1"/>
            <a:endParaRPr lang="en-JP"/>
          </a:p>
          <a:p>
            <a:r>
              <a:rPr lang="en-JP"/>
              <a:t>Conditional logic</a:t>
            </a:r>
          </a:p>
          <a:p>
            <a:pPr lvl="1"/>
            <a:r>
              <a:rPr lang="en-JP"/>
              <a:t>Early exit if an error is detected.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8C15F-B5A5-6717-D392-15302D51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Error detection code tailored to Quantinuum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8BE39-19A2-FFE1-45BA-A8A3E50B67D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JP"/>
              <a:t>Exploit the unique features of </a:t>
            </a:r>
            <a:r>
              <a:rPr lang="en-US"/>
              <a:t>the </a:t>
            </a:r>
            <a:r>
              <a:rPr lang="en-JP"/>
              <a:t>Quantinuum hardware stack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834CC-3000-9256-03A2-441657C9F3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101B3-7639-8F59-67F1-518C70079E0C}"/>
              </a:ext>
            </a:extLst>
          </p:cNvPr>
          <p:cNvSpPr txBox="1"/>
          <p:nvPr/>
        </p:nvSpPr>
        <p:spPr>
          <a:xfrm>
            <a:off x="8340598" y="3860253"/>
            <a:ext cx="3241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/>
              <a:t>Syndrome measurement</a:t>
            </a:r>
            <a:br>
              <a:rPr lang="en-JP"/>
            </a:br>
            <a:r>
              <a:rPr lang="en-JP"/>
              <a:t>(Mid-circuit error detection)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A98FBF5-1FFB-8C4B-5460-7480BFEBF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75" r="1466"/>
          <a:stretch/>
        </p:blipFill>
        <p:spPr>
          <a:xfrm>
            <a:off x="7822406" y="1484439"/>
            <a:ext cx="3833964" cy="2160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22F13-088F-F39C-6383-06A325477F46}"/>
              </a:ext>
            </a:extLst>
          </p:cNvPr>
          <p:cNvSpPr txBox="1"/>
          <p:nvPr/>
        </p:nvSpPr>
        <p:spPr>
          <a:xfrm>
            <a:off x="998118" y="5026967"/>
            <a:ext cx="9738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>
                <a:solidFill>
                  <a:srgbClr val="FF0000"/>
                </a:solidFill>
              </a:rPr>
              <a:t>All these features will </a:t>
            </a:r>
            <a:r>
              <a:rPr lang="en-US" sz="2400" b="1">
                <a:solidFill>
                  <a:srgbClr val="FF0000"/>
                </a:solidFill>
              </a:rPr>
              <a:t>also be</a:t>
            </a:r>
            <a:r>
              <a:rPr lang="en-JP" sz="2400" b="1">
                <a:solidFill>
                  <a:srgbClr val="FF0000"/>
                </a:solidFill>
              </a:rPr>
              <a:t> </a:t>
            </a:r>
            <a:r>
              <a:rPr lang="en-US" sz="2400" b="1">
                <a:solidFill>
                  <a:srgbClr val="FF0000"/>
                </a:solidFill>
              </a:rPr>
              <a:t>use</a:t>
            </a:r>
            <a:r>
              <a:rPr lang="en-JP" sz="2400" b="1">
                <a:solidFill>
                  <a:srgbClr val="FF0000"/>
                </a:solidFill>
              </a:rPr>
              <a:t>ful for quantum error correction.</a:t>
            </a:r>
          </a:p>
        </p:txBody>
      </p:sp>
    </p:spTree>
    <p:extLst>
      <p:ext uri="{BB962C8B-B14F-4D97-AF65-F5344CB8AC3E}">
        <p14:creationId xmlns:p14="http://schemas.microsoft.com/office/powerpoint/2010/main" val="192368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B5989B-AE67-7CA2-78D0-790A08E4C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8991600" cy="4279900"/>
              </a:xfrm>
            </p:spPr>
            <p:txBody>
              <a:bodyPr/>
              <a:lstStyle/>
              <a:p>
                <a:r>
                  <a:rPr lang="en-JP" dirty="0"/>
                  <a:t>Take a one-qubit Hamiltonian representing a hydrogen molecule:</a:t>
                </a:r>
                <a:br>
                  <a:rPr lang="en-JP" dirty="0"/>
                </a:br>
                <a:br>
                  <a:rPr lang="en-JP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JP" dirty="0"/>
              </a:p>
              <a:p>
                <a:r>
                  <a:rPr lang="en-JP" dirty="0"/>
                  <a:t>Use the information theory QPE (maximum likelihood estimate)</a:t>
                </a:r>
              </a:p>
              <a:p>
                <a:endParaRPr lang="en-JP" dirty="0"/>
              </a:p>
              <a:p>
                <a:endParaRPr lang="en-JP" dirty="0"/>
              </a:p>
              <a:p>
                <a:endParaRPr lang="en-JP" dirty="0"/>
              </a:p>
              <a:p>
                <a:endParaRPr lang="en-JP" dirty="0"/>
              </a:p>
              <a:p>
                <a:r>
                  <a:rPr lang="en-JP" dirty="0"/>
                  <a:t>Use the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4, 2, 2</m:t>
                        </m:r>
                      </m:e>
                    </m:d>
                  </m:oMath>
                </a14:m>
                <a:r>
                  <a:rPr lang="en-JP" dirty="0"/>
                  <a:t> quantum error detection (iceberg code) to encode the logical circuit</a:t>
                </a:r>
              </a:p>
              <a:p>
                <a:endParaRPr lang="en-JP" dirty="0"/>
              </a:p>
              <a:p>
                <a:r>
                  <a:rPr lang="en-JP" dirty="0"/>
                  <a:t>Execute this with CUDA-Q on Quantinuum backends</a:t>
                </a:r>
              </a:p>
              <a:p>
                <a:endParaRPr lang="en-JP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FB5989B-AE67-7CA2-78D0-790A08E4C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8991600" cy="4279900"/>
              </a:xfrm>
              <a:blipFill>
                <a:blip r:embed="rId2"/>
                <a:stretch>
                  <a:fillRect l="-1554" t="-177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9B99944-60B9-2DC1-0CDC-E8318885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Demonstration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9C445-7BB8-C5F7-0EDD-BF19402E1CC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JP"/>
              <a:t>QPE with quantum error detection on Quantinuum backends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FE1E3-A600-F7C6-FE6F-8970DFEBB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62067-37B8-47E3-3D09-DD6993E4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62" y="3055128"/>
            <a:ext cx="7050904" cy="1496961"/>
          </a:xfrm>
          <a:prstGeom prst="rect">
            <a:avLst/>
          </a:prstGeom>
        </p:spPr>
      </p:pic>
      <p:sp>
        <p:nvSpPr>
          <p:cNvPr id="6" name="Double Bracket 5">
            <a:extLst>
              <a:ext uri="{FF2B5EF4-FFF2-40B4-BE49-F238E27FC236}">
                <a16:creationId xmlns:a16="http://schemas.microsoft.com/office/drawing/2014/main" id="{FDC32AAD-9A13-A8E5-D3DB-10BD0843BC48}"/>
              </a:ext>
            </a:extLst>
          </p:cNvPr>
          <p:cNvSpPr/>
          <p:nvPr/>
        </p:nvSpPr>
        <p:spPr>
          <a:xfrm>
            <a:off x="2547257" y="3055128"/>
            <a:ext cx="2590800" cy="1251829"/>
          </a:xfrm>
          <a:prstGeom prst="bracketPair">
            <a:avLst>
              <a:gd name="adj" fmla="val 713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CDE44E-9CB0-3F33-7EF6-766D8F6324F3}"/>
                  </a:ext>
                </a:extLst>
              </p:cNvPr>
              <p:cNvSpPr txBox="1"/>
              <p:nvPr/>
            </p:nvSpPr>
            <p:spPr>
              <a:xfrm>
                <a:off x="5029200" y="2809996"/>
                <a:ext cx="382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JP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CDE44E-9CB0-3F33-7EF6-766D8F63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809996"/>
                <a:ext cx="3821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0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563C-3482-C721-7DF0-4F3CB5C024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JP"/>
              <a:t>Demo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808B4-A190-4A99-B4D2-730CF2097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://github.com/Karl-JT/SCA25-NVIDIA-Quantum-Workshop/tree/main/Quantinuum</a:t>
            </a:r>
            <a:endParaRPr lang="en-JP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CCA06-1802-3CDC-4221-1A207757D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4754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62E9D-32A9-68AB-25BE-BF3A7A83E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6C921E-E194-949C-A74C-5E5CA50522A2}"/>
              </a:ext>
            </a:extLst>
          </p:cNvPr>
          <p:cNvSpPr/>
          <p:nvPr/>
        </p:nvSpPr>
        <p:spPr>
          <a:xfrm>
            <a:off x="0" y="0"/>
            <a:ext cx="12192000" cy="39794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B5828-072C-0C04-52B1-E1A927F2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" r="77"/>
          <a:stretch/>
        </p:blipFill>
        <p:spPr>
          <a:xfrm>
            <a:off x="0" y="3979488"/>
            <a:ext cx="12192000" cy="2878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7CF05F-6DE1-A418-9FEF-0BC3DCF1D584}"/>
              </a:ext>
            </a:extLst>
          </p:cNvPr>
          <p:cNvSpPr txBox="1"/>
          <p:nvPr/>
        </p:nvSpPr>
        <p:spPr>
          <a:xfrm>
            <a:off x="8693188" y="6527401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0" eaLnBrk="1" latinLnBrk="0" hangingPunct="1"/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© 2025 </a:t>
            </a:r>
            <a:r>
              <a:rPr lang="en-US" sz="7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Quantinuum</a:t>
            </a:r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. All Rights Reserved.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24B5F8C-39BE-C618-2CF2-EF348C0CA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931" y="6492712"/>
            <a:ext cx="1432233" cy="236318"/>
          </a:xfrm>
          <a:prstGeom prst="rect">
            <a:avLst/>
          </a:prstGeom>
        </p:spPr>
      </p:pic>
      <p:sp>
        <p:nvSpPr>
          <p:cNvPr id="23" name="Title 6">
            <a:extLst>
              <a:ext uri="{FF2B5EF4-FFF2-40B4-BE49-F238E27FC236}">
                <a16:creationId xmlns:a16="http://schemas.microsoft.com/office/drawing/2014/main" id="{2DD3DDAE-729C-8053-624D-8BAC4E9951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23875"/>
            <a:ext cx="7191375" cy="469900"/>
          </a:xfrm>
        </p:spPr>
        <p:txBody>
          <a:bodyPr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Quantinuum at a glance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7C376C2-05DE-D880-0170-D9C2F79C0240}"/>
              </a:ext>
            </a:extLst>
          </p:cNvPr>
          <p:cNvSpPr txBox="1">
            <a:spLocks/>
          </p:cNvSpPr>
          <p:nvPr/>
        </p:nvSpPr>
        <p:spPr>
          <a:xfrm>
            <a:off x="609600" y="2171226"/>
            <a:ext cx="1437564" cy="121424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>
                <a:solidFill>
                  <a:schemeClr val="bg1"/>
                </a:solidFill>
                <a:latin typeface="Arial"/>
                <a:cs typeface="Arial"/>
              </a:rPr>
              <a:t>550+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>
                <a:latin typeface="Arial"/>
                <a:cs typeface="Arial"/>
              </a:rPr>
              <a:t>employees across</a:t>
            </a:r>
            <a:br>
              <a:rPr lang="en-US" sz="1400">
                <a:latin typeface="Arial" panose="020B0604020202020204" pitchFamily="34" charset="0"/>
              </a:rPr>
            </a:br>
            <a:r>
              <a:rPr lang="en-US" sz="1400">
                <a:latin typeface="Arial"/>
                <a:cs typeface="Arial"/>
              </a:rPr>
              <a:t>8 offices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B825F06-C3DD-7194-08F6-6B70656EAC3D}"/>
              </a:ext>
            </a:extLst>
          </p:cNvPr>
          <p:cNvSpPr txBox="1">
            <a:spLocks/>
          </p:cNvSpPr>
          <p:nvPr/>
        </p:nvSpPr>
        <p:spPr>
          <a:xfrm>
            <a:off x="2794033" y="2177399"/>
            <a:ext cx="2047055" cy="131333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>
                <a:solidFill>
                  <a:schemeClr val="bg1"/>
                </a:solidFill>
                <a:latin typeface="Arial"/>
                <a:cs typeface="Arial"/>
              </a:rPr>
              <a:t>420+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>
                <a:latin typeface="Arial"/>
                <a:cs typeface="Arial"/>
              </a:rPr>
              <a:t>PhDs and Masters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>
                <a:latin typeface="Arial"/>
                <a:cs typeface="Arial"/>
              </a:rPr>
              <a:t>Largest concentration of </a:t>
            </a:r>
            <a:br>
              <a:rPr lang="en-US" sz="1050">
                <a:latin typeface="Arial"/>
                <a:cs typeface="Arial"/>
              </a:rPr>
            </a:br>
            <a:r>
              <a:rPr lang="en-US" sz="1050">
                <a:latin typeface="Arial"/>
                <a:cs typeface="Arial"/>
              </a:rPr>
              <a:t>quantum experts outside </a:t>
            </a:r>
            <a:br>
              <a:rPr lang="en-US" sz="1050">
                <a:latin typeface="Arial"/>
                <a:cs typeface="Arial"/>
              </a:rPr>
            </a:br>
            <a:r>
              <a:rPr lang="en-US" sz="1050">
                <a:latin typeface="Arial"/>
                <a:cs typeface="Arial"/>
              </a:rPr>
              <a:t>of academia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6BF79-2747-1548-FC75-3AC1C926AF9E}"/>
              </a:ext>
            </a:extLst>
          </p:cNvPr>
          <p:cNvSpPr txBox="1">
            <a:spLocks/>
          </p:cNvSpPr>
          <p:nvPr/>
        </p:nvSpPr>
        <p:spPr>
          <a:xfrm>
            <a:off x="9236638" y="2270571"/>
            <a:ext cx="2415078" cy="13133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</a:rPr>
              <a:t>Cross-domain subject </a:t>
            </a:r>
            <a:br>
              <a:rPr lang="en-US" sz="1400" b="1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</a:rPr>
              <a:t>matter expertise: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050">
                <a:latin typeface="Arial" panose="020B0604020202020204" pitchFamily="34" charset="0"/>
              </a:rPr>
            </a:br>
            <a:r>
              <a:rPr lang="en-US" sz="1050">
                <a:latin typeface="Arial" panose="020B0604020202020204" pitchFamily="34" charset="0"/>
              </a:rPr>
              <a:t>Chemistry  |  Materials science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50">
                <a:latin typeface="Arial" panose="020B0604020202020204" pitchFamily="34" charset="0"/>
              </a:rPr>
              <a:t>Artificial intelligence  |  Machine learning</a:t>
            </a:r>
            <a:br>
              <a:rPr lang="en-US" sz="1050">
                <a:latin typeface="Arial" panose="020B0604020202020204" pitchFamily="34" charset="0"/>
              </a:rPr>
            </a:br>
            <a:r>
              <a:rPr lang="en-US" sz="1050">
                <a:latin typeface="Arial" panose="020B0604020202020204" pitchFamily="34" charset="0"/>
              </a:rPr>
              <a:t>Condensed matter  |  Cybersecurity</a:t>
            </a:r>
            <a:br>
              <a:rPr lang="en-US" sz="1050">
                <a:latin typeface="Arial" panose="020B0604020202020204" pitchFamily="34" charset="0"/>
              </a:rPr>
            </a:br>
            <a:r>
              <a:rPr lang="en-US" sz="1050">
                <a:latin typeface="Arial" panose="020B0604020202020204" pitchFamily="34" charset="0"/>
              </a:rPr>
              <a:t>Encryption  |  Finance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4DADC1D-D495-923B-38B6-DBB4CADEE4CD}"/>
              </a:ext>
            </a:extLst>
          </p:cNvPr>
          <p:cNvSpPr txBox="1">
            <a:spLocks/>
          </p:cNvSpPr>
          <p:nvPr/>
        </p:nvSpPr>
        <p:spPr>
          <a:xfrm>
            <a:off x="5024970" y="2171225"/>
            <a:ext cx="1432494" cy="121424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>
                <a:solidFill>
                  <a:schemeClr val="bg1"/>
                </a:solidFill>
                <a:latin typeface="Arial"/>
                <a:cs typeface="Arial"/>
              </a:rPr>
              <a:t>130+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>
                <a:latin typeface="Arial"/>
                <a:cs typeface="Arial"/>
              </a:rPr>
              <a:t>global patents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364CB20-91CB-BC5F-4640-565D5A9370B4}"/>
              </a:ext>
            </a:extLst>
          </p:cNvPr>
          <p:cNvSpPr txBox="1">
            <a:spLocks/>
          </p:cNvSpPr>
          <p:nvPr/>
        </p:nvSpPr>
        <p:spPr>
          <a:xfrm>
            <a:off x="7113754" y="2160998"/>
            <a:ext cx="1437564" cy="121424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>
                <a:solidFill>
                  <a:schemeClr val="bg1"/>
                </a:solidFill>
                <a:latin typeface="Arial"/>
                <a:cs typeface="Arial"/>
              </a:rPr>
              <a:t>~200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>
                <a:latin typeface="Arial"/>
                <a:cs typeface="Arial"/>
              </a:rPr>
              <a:t>scientific papers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417842-1B90-D674-A496-F02DAE3905EC}"/>
              </a:ext>
            </a:extLst>
          </p:cNvPr>
          <p:cNvCxnSpPr>
            <a:cxnSpLocks/>
          </p:cNvCxnSpPr>
          <p:nvPr/>
        </p:nvCxnSpPr>
        <p:spPr>
          <a:xfrm flipH="1">
            <a:off x="592734" y="1895120"/>
            <a:ext cx="11006532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03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900A7-6828-2D8C-E699-C3376C39C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FA82-C166-09DB-5FC3-E986661B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08" y="435439"/>
            <a:ext cx="11647691" cy="419210"/>
          </a:xfrm>
        </p:spPr>
        <p:txBody>
          <a:bodyPr/>
          <a:lstStyle/>
          <a:p>
            <a:r>
              <a:rPr lang="en-DE" sz="3200"/>
              <a:t>The future of computing is here: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5960D-C601-58A6-6155-2BC9119F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497" y="854649"/>
            <a:ext cx="4254264" cy="533192"/>
          </a:xfrm>
        </p:spPr>
        <p:txBody>
          <a:bodyPr/>
          <a:lstStyle/>
          <a:p>
            <a:r>
              <a:rPr lang="en-US" sz="2000"/>
              <a:t>W</a:t>
            </a:r>
            <a:r>
              <a:rPr lang="en-DE" sz="2000"/>
              <a:t>here quantum and classical merge to explore new use cases.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DE533-B041-C974-9DB3-36AAF4CF7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A4844-DF47-F800-E840-ABC32DE78851}"/>
              </a:ext>
            </a:extLst>
          </p:cNvPr>
          <p:cNvSpPr txBox="1"/>
          <p:nvPr/>
        </p:nvSpPr>
        <p:spPr>
          <a:xfrm>
            <a:off x="481248" y="1995807"/>
            <a:ext cx="62138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CUDA-Q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NVIDIA’s cutting-edge quantum-classical hybrid platform, seamlessly integrates with </a:t>
            </a:r>
            <a:r>
              <a:rPr kumimoji="0" lang="en-GB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Quantinuum’s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industry-leading quantum hardware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unlocking computational capabilities for scientific discovery, optimization, and AI.</a:t>
            </a:r>
            <a:endParaRPr kumimoji="0" lang="en-DE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8D2ECE-A595-B6E9-746B-44AF3F36F6E5}"/>
              </a:ext>
            </a:extLst>
          </p:cNvPr>
          <p:cNvSpPr/>
          <p:nvPr/>
        </p:nvSpPr>
        <p:spPr>
          <a:xfrm>
            <a:off x="7357241" y="0"/>
            <a:ext cx="483475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904FA-8218-F980-05E3-A7C0DA676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999" y="435439"/>
            <a:ext cx="1099937" cy="719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554D0E-75B4-B5E2-FAB1-7507F9D05C5E}"/>
              </a:ext>
            </a:extLst>
          </p:cNvPr>
          <p:cNvSpPr txBox="1"/>
          <p:nvPr/>
        </p:nvSpPr>
        <p:spPr>
          <a:xfrm>
            <a:off x="7822406" y="1304398"/>
            <a:ext cx="39807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Seamless Hybrid Computing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Leverage CUDA-Q to build, optimize, and deploy quantum-classical workloads effortlessly.</a:t>
            </a:r>
            <a:endParaRPr kumimoji="0" lang="en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46D71A-414E-E5AE-B25B-D7D2588D1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999" y="2302901"/>
            <a:ext cx="722294" cy="8667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E6EE26-30AD-D869-DA9F-14ADA83CDD0E}"/>
              </a:ext>
            </a:extLst>
          </p:cNvPr>
          <p:cNvSpPr txBox="1"/>
          <p:nvPr/>
        </p:nvSpPr>
        <p:spPr>
          <a:xfrm>
            <a:off x="7822407" y="3237463"/>
            <a:ext cx="4211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Superior Quantum Performance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Run quantum circuits on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Quantinuum’s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high-fidelity trapped-ion processors, delivering the accuracy and flexibility needed for real-world applications.</a:t>
            </a:r>
            <a:endParaRPr kumimoji="0" lang="en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FD7581-39D3-3844-0758-4DD229C3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999" y="4599275"/>
            <a:ext cx="990380" cy="7336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A2D8E-126F-7EEC-F2E4-D799DA5F464D}"/>
              </a:ext>
            </a:extLst>
          </p:cNvPr>
          <p:cNvSpPr txBox="1"/>
          <p:nvPr/>
        </p:nvSpPr>
        <p:spPr>
          <a:xfrm>
            <a:off x="7822406" y="5370753"/>
            <a:ext cx="3980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Accelerate Innovation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 materials science to financial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modeling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push the boundaries of what’s possible with the combination of CUDA-Q and </a:t>
            </a:r>
            <a:r>
              <a:rPr kumimoji="0" lang="en-GB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Quantinuum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4754B-A300-4E3D-CD78-F6F78589CBAB}"/>
              </a:ext>
            </a:extLst>
          </p:cNvPr>
          <p:cNvSpPr txBox="1"/>
          <p:nvPr/>
        </p:nvSpPr>
        <p:spPr>
          <a:xfrm>
            <a:off x="8693188" y="6527401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 2025 </a:t>
            </a:r>
            <a:r>
              <a: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Quantinuum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All Rights Reserved.</a:t>
            </a:r>
          </a:p>
        </p:txBody>
      </p:sp>
      <p:pic>
        <p:nvPicPr>
          <p:cNvPr id="25" name="Picture 2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B9149E2-C3F3-57C3-2157-6CB1CA120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96" y="4383586"/>
            <a:ext cx="1377512" cy="137751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D31DD438-8AEA-6F9F-095D-269D685C1D01}"/>
              </a:ext>
            </a:extLst>
          </p:cNvPr>
          <p:cNvSpPr txBox="1">
            <a:spLocks/>
          </p:cNvSpPr>
          <p:nvPr/>
        </p:nvSpPr>
        <p:spPr>
          <a:xfrm>
            <a:off x="2241730" y="4687405"/>
            <a:ext cx="3570492" cy="4192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30A08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Sign up here</a:t>
            </a:r>
            <a:endParaRPr kumimoji="0" lang="en-DE" sz="3200" b="1" i="0" u="none" strike="noStrike" kern="1200" cap="none" spc="0" normalizeH="0" baseline="0" noProof="0">
              <a:ln>
                <a:noFill/>
              </a:ln>
              <a:solidFill>
                <a:srgbClr val="30A08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FD24DE7-3218-36BA-18DE-6466840995C0}"/>
              </a:ext>
            </a:extLst>
          </p:cNvPr>
          <p:cNvSpPr txBox="1">
            <a:spLocks/>
          </p:cNvSpPr>
          <p:nvPr/>
        </p:nvSpPr>
        <p:spPr>
          <a:xfrm>
            <a:off x="2241729" y="5138145"/>
            <a:ext cx="3570493" cy="2775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9D3B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apply for promotional access</a:t>
            </a:r>
            <a:endParaRPr kumimoji="0" lang="en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70F039-C5DE-55CB-8A96-86DCE96E5E18}"/>
              </a:ext>
            </a:extLst>
          </p:cNvPr>
          <p:cNvCxnSpPr/>
          <p:nvPr/>
        </p:nvCxnSpPr>
        <p:spPr>
          <a:xfrm>
            <a:off x="580496" y="4198881"/>
            <a:ext cx="523172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1CE324-F9AE-0B2C-0300-0A5FD7858A85}"/>
              </a:ext>
            </a:extLst>
          </p:cNvPr>
          <p:cNvCxnSpPr/>
          <p:nvPr/>
        </p:nvCxnSpPr>
        <p:spPr>
          <a:xfrm>
            <a:off x="580496" y="5948853"/>
            <a:ext cx="523172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89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41E6-ED9A-B00B-97E8-A97700EB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89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E910B-3675-4075-1F2F-F6649FC72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AA7C49B-20C4-9939-095B-8E147CD3DBBB}"/>
              </a:ext>
            </a:extLst>
          </p:cNvPr>
          <p:cNvSpPr/>
          <p:nvPr/>
        </p:nvSpPr>
        <p:spPr>
          <a:xfrm>
            <a:off x="0" y="-356"/>
            <a:ext cx="12192000" cy="6890138"/>
          </a:xfrm>
          <a:prstGeom prst="rect">
            <a:avLst/>
          </a:prstGeom>
          <a:gradFill>
            <a:gsLst>
              <a:gs pos="2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1DB575A-D78D-4180-4122-B7745511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64"/>
          <a:stretch/>
        </p:blipFill>
        <p:spPr>
          <a:xfrm>
            <a:off x="-412" y="1357680"/>
            <a:ext cx="9203446" cy="5148223"/>
          </a:xfrm>
          <a:prstGeom prst="rect">
            <a:avLst/>
          </a:pr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F156E372-1367-3F9B-25BE-A0F5D6FA40C0}"/>
              </a:ext>
            </a:extLst>
          </p:cNvPr>
          <p:cNvSpPr txBox="1">
            <a:spLocks/>
          </p:cNvSpPr>
          <p:nvPr/>
        </p:nvSpPr>
        <p:spPr>
          <a:xfrm>
            <a:off x="614930" y="1001220"/>
            <a:ext cx="10414899" cy="387174"/>
          </a:xfrm>
          <a:prstGeom prst="rect">
            <a:avLst/>
          </a:prstGeom>
        </p:spPr>
        <p:txBody>
          <a:bodyPr vert="horz" lIns="0" tIns="0" rIns="0" bIns="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4000" dirty="0">
                <a:latin typeface="Arial"/>
                <a:cs typeface="Arial"/>
              </a:rPr>
              <a:t>to universal, fault-tolerant quantum computing</a:t>
            </a:r>
            <a:endParaRPr lang="en-US" dirty="0"/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794DF7A1-042E-2F76-1C51-5027066E31E7}"/>
              </a:ext>
            </a:extLst>
          </p:cNvPr>
          <p:cNvSpPr txBox="1">
            <a:spLocks/>
          </p:cNvSpPr>
          <p:nvPr/>
        </p:nvSpPr>
        <p:spPr>
          <a:xfrm>
            <a:off x="614931" y="463018"/>
            <a:ext cx="5992346" cy="3871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0">
                <a:solidFill>
                  <a:schemeClr val="tx1"/>
                </a:solidFill>
                <a:latin typeface="Arial"/>
                <a:cs typeface="Arial"/>
              </a:rPr>
              <a:t>Our roadmap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00E9D2D3-48E4-7611-683F-AA42DAFEF64B}"/>
              </a:ext>
            </a:extLst>
          </p:cNvPr>
          <p:cNvSpPr/>
          <p:nvPr/>
        </p:nvSpPr>
        <p:spPr>
          <a:xfrm>
            <a:off x="630000" y="1647206"/>
            <a:ext cx="10933350" cy="4518536"/>
          </a:xfrm>
          <a:prstGeom prst="roundRect">
            <a:avLst>
              <a:gd name="adj" fmla="val 2024"/>
            </a:avLst>
          </a:prstGeom>
          <a:noFill/>
          <a:ln w="25400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84945-2735-8D69-CE10-A1183E767673}"/>
              </a:ext>
            </a:extLst>
          </p:cNvPr>
          <p:cNvSpPr/>
          <p:nvPr/>
        </p:nvSpPr>
        <p:spPr>
          <a:xfrm>
            <a:off x="764084" y="1758700"/>
            <a:ext cx="2553082" cy="19107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2D25B-695F-8C4C-EC8B-473DB5AC9BF4}"/>
              </a:ext>
            </a:extLst>
          </p:cNvPr>
          <p:cNvSpPr/>
          <p:nvPr/>
        </p:nvSpPr>
        <p:spPr>
          <a:xfrm>
            <a:off x="3450294" y="1758700"/>
            <a:ext cx="2553082" cy="19107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D56810-24A4-AEFC-6783-247E237C6661}"/>
              </a:ext>
            </a:extLst>
          </p:cNvPr>
          <p:cNvSpPr/>
          <p:nvPr/>
        </p:nvSpPr>
        <p:spPr>
          <a:xfrm>
            <a:off x="6136505" y="1758700"/>
            <a:ext cx="2553082" cy="19107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B7024-7D9F-BBED-75D1-0C9ACF7EF0CD}"/>
              </a:ext>
            </a:extLst>
          </p:cNvPr>
          <p:cNvSpPr/>
          <p:nvPr/>
        </p:nvSpPr>
        <p:spPr>
          <a:xfrm>
            <a:off x="8822715" y="1758700"/>
            <a:ext cx="2553082" cy="1910764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BEA11-D696-86FF-C387-A22DED3CA201}"/>
              </a:ext>
            </a:extLst>
          </p:cNvPr>
          <p:cNvSpPr/>
          <p:nvPr/>
        </p:nvSpPr>
        <p:spPr>
          <a:xfrm>
            <a:off x="764084" y="3801558"/>
            <a:ext cx="10611713" cy="54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6C8BBB-0469-C668-6041-C97BF4DE5F9C}"/>
              </a:ext>
            </a:extLst>
          </p:cNvPr>
          <p:cNvSpPr/>
          <p:nvPr/>
        </p:nvSpPr>
        <p:spPr>
          <a:xfrm>
            <a:off x="764084" y="4482511"/>
            <a:ext cx="10611713" cy="548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63F4B-9073-E4E3-C2EF-19005D866ADA}"/>
              </a:ext>
            </a:extLst>
          </p:cNvPr>
          <p:cNvSpPr/>
          <p:nvPr/>
        </p:nvSpPr>
        <p:spPr>
          <a:xfrm>
            <a:off x="764084" y="5163462"/>
            <a:ext cx="3448486" cy="61256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12EEC4-BC6A-29F0-EA75-47359539ED1E}"/>
              </a:ext>
            </a:extLst>
          </p:cNvPr>
          <p:cNvSpPr/>
          <p:nvPr/>
        </p:nvSpPr>
        <p:spPr>
          <a:xfrm>
            <a:off x="4345699" y="5163462"/>
            <a:ext cx="3448486" cy="612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098D2-DB3A-E2F3-B11C-D5DACA9A4448}"/>
              </a:ext>
            </a:extLst>
          </p:cNvPr>
          <p:cNvSpPr/>
          <p:nvPr/>
        </p:nvSpPr>
        <p:spPr>
          <a:xfrm>
            <a:off x="7927312" y="5163462"/>
            <a:ext cx="3448486" cy="612560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9B66E-2717-595F-4B69-1FD637D005A5}"/>
              </a:ext>
            </a:extLst>
          </p:cNvPr>
          <p:cNvSpPr txBox="1"/>
          <p:nvPr/>
        </p:nvSpPr>
        <p:spPr>
          <a:xfrm>
            <a:off x="1405032" y="2595490"/>
            <a:ext cx="1271187" cy="1953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Cybersecurity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F76A7D-213F-9590-31DA-F4259F65CEA6}"/>
              </a:ext>
            </a:extLst>
          </p:cNvPr>
          <p:cNvSpPr txBox="1"/>
          <p:nvPr/>
        </p:nvSpPr>
        <p:spPr>
          <a:xfrm>
            <a:off x="928953" y="2863427"/>
            <a:ext cx="2223345" cy="48474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 Origin: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Enterprise-grade quantum computing-enable cryptographic solutions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CF897-D01D-A8DB-54FD-AA1CE0AB2E5B}"/>
              </a:ext>
            </a:extLst>
          </p:cNvPr>
          <p:cNvSpPr txBox="1"/>
          <p:nvPr/>
        </p:nvSpPr>
        <p:spPr>
          <a:xfrm>
            <a:off x="3796263" y="2595490"/>
            <a:ext cx="1861146" cy="1953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 Chemistry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A9D121-8E7F-B1A6-D02B-48BCDE229474}"/>
              </a:ext>
            </a:extLst>
          </p:cNvPr>
          <p:cNvSpPr txBox="1"/>
          <p:nvPr/>
        </p:nvSpPr>
        <p:spPr>
          <a:xfrm>
            <a:off x="3615163" y="2863427"/>
            <a:ext cx="2223345" cy="48474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InQuanto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transforming the discovery of new materials and novel processes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F65C51-9DF4-6D7D-D383-683E93CD3271}"/>
              </a:ext>
            </a:extLst>
          </p:cNvPr>
          <p:cNvSpPr txBox="1"/>
          <p:nvPr/>
        </p:nvSpPr>
        <p:spPr>
          <a:xfrm>
            <a:off x="6777452" y="2595490"/>
            <a:ext cx="1271187" cy="1953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 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D7F46B-5884-1A20-9FAE-621EF2CFE70D}"/>
              </a:ext>
            </a:extLst>
          </p:cNvPr>
          <p:cNvSpPr txBox="1"/>
          <p:nvPr/>
        </p:nvSpPr>
        <p:spPr>
          <a:xfrm>
            <a:off x="6302439" y="2863427"/>
            <a:ext cx="2224651" cy="64633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Aiming to solve commercial and specific problems that cannot be solved using today’s classical computers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AF457-5758-26C2-398D-BDE6D5DB8EA7}"/>
              </a:ext>
            </a:extLst>
          </p:cNvPr>
          <p:cNvSpPr txBox="1"/>
          <p:nvPr/>
        </p:nvSpPr>
        <p:spPr>
          <a:xfrm>
            <a:off x="9168684" y="2595490"/>
            <a:ext cx="1861146" cy="1953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Ecosystem Platforms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8D04E1-CA51-F965-893A-64E626A03651}"/>
              </a:ext>
            </a:extLst>
          </p:cNvPr>
          <p:cNvSpPr txBox="1"/>
          <p:nvPr/>
        </p:nvSpPr>
        <p:spPr>
          <a:xfrm>
            <a:off x="8987584" y="2863427"/>
            <a:ext cx="2223345" cy="48474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Enables other partners to leverage the power of quantum via open-source access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A8C04-8100-44C5-F9F3-BED3DC08412E}"/>
              </a:ext>
            </a:extLst>
          </p:cNvPr>
          <p:cNvSpPr txBox="1"/>
          <p:nvPr/>
        </p:nvSpPr>
        <p:spPr>
          <a:xfrm>
            <a:off x="5570717" y="3867909"/>
            <a:ext cx="1050567" cy="215444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TKET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A6FA8-D6C3-F2A7-3ADE-5E68C31A54F1}"/>
              </a:ext>
            </a:extLst>
          </p:cNvPr>
          <p:cNvSpPr txBox="1"/>
          <p:nvPr/>
        </p:nvSpPr>
        <p:spPr>
          <a:xfrm>
            <a:off x="3338040" y="4097111"/>
            <a:ext cx="5515921" cy="16158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High-performance quantum software development kit | Open-sourced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04582-B594-C912-4C8E-64231879DDEE}"/>
              </a:ext>
            </a:extLst>
          </p:cNvPr>
          <p:cNvSpPr txBox="1"/>
          <p:nvPr/>
        </p:nvSpPr>
        <p:spPr>
          <a:xfrm>
            <a:off x="4353165" y="4542103"/>
            <a:ext cx="3485671" cy="1953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Nexus – Quantum Operating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F2546-EA4B-54F2-4D2A-ED4B3B4A43E1}"/>
              </a:ext>
            </a:extLst>
          </p:cNvPr>
          <p:cNvSpPr txBox="1"/>
          <p:nvPr/>
        </p:nvSpPr>
        <p:spPr>
          <a:xfrm>
            <a:off x="1654277" y="4774207"/>
            <a:ext cx="8883447" cy="16158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 software platform that allows developers to build and deploy algorithms with minimum effort and maximum flexibility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5530D9-CFE5-9813-A28D-5E2A715F80E0}"/>
              </a:ext>
            </a:extLst>
          </p:cNvPr>
          <p:cNvSpPr txBox="1"/>
          <p:nvPr/>
        </p:nvSpPr>
        <p:spPr>
          <a:xfrm>
            <a:off x="1073058" y="5349771"/>
            <a:ext cx="2830539" cy="1953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Ecosystem Quantum Processors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94690E-1744-E913-EA6A-6D90657B5F70}"/>
              </a:ext>
            </a:extLst>
          </p:cNvPr>
          <p:cNvSpPr txBox="1"/>
          <p:nvPr/>
        </p:nvSpPr>
        <p:spPr>
          <a:xfrm>
            <a:off x="5531742" y="5258927"/>
            <a:ext cx="2120792" cy="377026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Quantinuum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Systems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Quantum Computers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A1D76D-D5AB-161E-F481-C10067CB137E}"/>
              </a:ext>
            </a:extLst>
          </p:cNvPr>
          <p:cNvSpPr txBox="1"/>
          <p:nvPr/>
        </p:nvSpPr>
        <p:spPr>
          <a:xfrm>
            <a:off x="8236286" y="5349771"/>
            <a:ext cx="2830539" cy="19533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Ecosystem Quantum Processors</a:t>
            </a:r>
          </a:p>
        </p:txBody>
      </p:sp>
      <p:grpSp>
        <p:nvGrpSpPr>
          <p:cNvPr id="44" name="bcgIcons_Logic tree ">
            <a:extLst>
              <a:ext uri="{FF2B5EF4-FFF2-40B4-BE49-F238E27FC236}">
                <a16:creationId xmlns:a16="http://schemas.microsoft.com/office/drawing/2014/main" id="{C13F31C4-E93C-2C18-659F-A2D3476EF008}"/>
              </a:ext>
            </a:extLst>
          </p:cNvPr>
          <p:cNvGrpSpPr>
            <a:grpSpLocks noChangeAspect="1"/>
          </p:cNvGrpSpPr>
          <p:nvPr/>
        </p:nvGrpSpPr>
        <p:grpSpPr>
          <a:xfrm>
            <a:off x="9715636" y="1814032"/>
            <a:ext cx="767241" cy="767241"/>
            <a:chOff x="5273675" y="2606675"/>
            <a:chExt cx="1644650" cy="1644650"/>
          </a:xfrm>
        </p:grpSpPr>
        <p:sp>
          <p:nvSpPr>
            <p:cNvPr id="45" name="AutoShape 3">
              <a:extLst>
                <a:ext uri="{FF2B5EF4-FFF2-40B4-BE49-F238E27FC236}">
                  <a16:creationId xmlns:a16="http://schemas.microsoft.com/office/drawing/2014/main" id="{162586FD-37B9-C289-8240-B8AAEDF45DC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8F88C0A-C206-AC50-C6D9-89EF375C947B}"/>
                </a:ext>
              </a:extLst>
            </p:cNvPr>
            <p:cNvGrpSpPr/>
            <p:nvPr/>
          </p:nvGrpSpPr>
          <p:grpSpPr>
            <a:xfrm>
              <a:off x="5443538" y="2941638"/>
              <a:ext cx="1304925" cy="973138"/>
              <a:chOff x="5443538" y="2941638"/>
              <a:chExt cx="1304925" cy="973138"/>
            </a:xfrm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82C60A24-4CE7-8858-940D-61FD566551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3538" y="2941638"/>
                <a:ext cx="1304925" cy="973138"/>
              </a:xfrm>
              <a:custGeom>
                <a:avLst/>
                <a:gdLst>
                  <a:gd name="T0" fmla="*/ 914 w 1828"/>
                  <a:gd name="T1" fmla="*/ 548 h 1364"/>
                  <a:gd name="T2" fmla="*/ 639 w 1828"/>
                  <a:gd name="T3" fmla="*/ 275 h 1364"/>
                  <a:gd name="T4" fmla="*/ 914 w 1828"/>
                  <a:gd name="T5" fmla="*/ 0 h 1364"/>
                  <a:gd name="T6" fmla="*/ 1189 w 1828"/>
                  <a:gd name="T7" fmla="*/ 275 h 1364"/>
                  <a:gd name="T8" fmla="*/ 914 w 1828"/>
                  <a:gd name="T9" fmla="*/ 548 h 1364"/>
                  <a:gd name="T10" fmla="*/ 416 w 1828"/>
                  <a:gd name="T11" fmla="*/ 1339 h 1364"/>
                  <a:gd name="T12" fmla="*/ 416 w 1828"/>
                  <a:gd name="T13" fmla="*/ 972 h 1364"/>
                  <a:gd name="T14" fmla="*/ 392 w 1828"/>
                  <a:gd name="T15" fmla="*/ 948 h 1364"/>
                  <a:gd name="T16" fmla="*/ 25 w 1828"/>
                  <a:gd name="T17" fmla="*/ 948 h 1364"/>
                  <a:gd name="T18" fmla="*/ 0 w 1828"/>
                  <a:gd name="T19" fmla="*/ 972 h 1364"/>
                  <a:gd name="T20" fmla="*/ 0 w 1828"/>
                  <a:gd name="T21" fmla="*/ 1339 h 1364"/>
                  <a:gd name="T22" fmla="*/ 25 w 1828"/>
                  <a:gd name="T23" fmla="*/ 1364 h 1364"/>
                  <a:gd name="T24" fmla="*/ 392 w 1828"/>
                  <a:gd name="T25" fmla="*/ 1364 h 1364"/>
                  <a:gd name="T26" fmla="*/ 416 w 1828"/>
                  <a:gd name="T27" fmla="*/ 1339 h 1364"/>
                  <a:gd name="T28" fmla="*/ 1123 w 1828"/>
                  <a:gd name="T29" fmla="*/ 1339 h 1364"/>
                  <a:gd name="T30" fmla="*/ 1123 w 1828"/>
                  <a:gd name="T31" fmla="*/ 972 h 1364"/>
                  <a:gd name="T32" fmla="*/ 1098 w 1828"/>
                  <a:gd name="T33" fmla="*/ 948 h 1364"/>
                  <a:gd name="T34" fmla="*/ 730 w 1828"/>
                  <a:gd name="T35" fmla="*/ 948 h 1364"/>
                  <a:gd name="T36" fmla="*/ 705 w 1828"/>
                  <a:gd name="T37" fmla="*/ 972 h 1364"/>
                  <a:gd name="T38" fmla="*/ 705 w 1828"/>
                  <a:gd name="T39" fmla="*/ 1339 h 1364"/>
                  <a:gd name="T40" fmla="*/ 730 w 1828"/>
                  <a:gd name="T41" fmla="*/ 1364 h 1364"/>
                  <a:gd name="T42" fmla="*/ 1098 w 1828"/>
                  <a:gd name="T43" fmla="*/ 1364 h 1364"/>
                  <a:gd name="T44" fmla="*/ 1123 w 1828"/>
                  <a:gd name="T45" fmla="*/ 1339 h 1364"/>
                  <a:gd name="T46" fmla="*/ 1828 w 1828"/>
                  <a:gd name="T47" fmla="*/ 1339 h 1364"/>
                  <a:gd name="T48" fmla="*/ 1828 w 1828"/>
                  <a:gd name="T49" fmla="*/ 972 h 1364"/>
                  <a:gd name="T50" fmla="*/ 1803 w 1828"/>
                  <a:gd name="T51" fmla="*/ 948 h 1364"/>
                  <a:gd name="T52" fmla="*/ 1436 w 1828"/>
                  <a:gd name="T53" fmla="*/ 948 h 1364"/>
                  <a:gd name="T54" fmla="*/ 1412 w 1828"/>
                  <a:gd name="T55" fmla="*/ 972 h 1364"/>
                  <a:gd name="T56" fmla="*/ 1412 w 1828"/>
                  <a:gd name="T57" fmla="*/ 1339 h 1364"/>
                  <a:gd name="T58" fmla="*/ 1436 w 1828"/>
                  <a:gd name="T59" fmla="*/ 1364 h 1364"/>
                  <a:gd name="T60" fmla="*/ 1803 w 1828"/>
                  <a:gd name="T61" fmla="*/ 1364 h 1364"/>
                  <a:gd name="T62" fmla="*/ 1828 w 1828"/>
                  <a:gd name="T63" fmla="*/ 1339 h 1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28" h="1364">
                    <a:moveTo>
                      <a:pt x="914" y="548"/>
                    </a:moveTo>
                    <a:cubicBezTo>
                      <a:pt x="762" y="548"/>
                      <a:pt x="639" y="425"/>
                      <a:pt x="639" y="275"/>
                    </a:cubicBezTo>
                    <a:cubicBezTo>
                      <a:pt x="639" y="123"/>
                      <a:pt x="762" y="0"/>
                      <a:pt x="914" y="0"/>
                    </a:cubicBezTo>
                    <a:cubicBezTo>
                      <a:pt x="1066" y="0"/>
                      <a:pt x="1189" y="123"/>
                      <a:pt x="1189" y="275"/>
                    </a:cubicBezTo>
                    <a:cubicBezTo>
                      <a:pt x="1189" y="425"/>
                      <a:pt x="1066" y="548"/>
                      <a:pt x="914" y="548"/>
                    </a:cubicBezTo>
                    <a:close/>
                    <a:moveTo>
                      <a:pt x="416" y="1339"/>
                    </a:moveTo>
                    <a:cubicBezTo>
                      <a:pt x="416" y="972"/>
                      <a:pt x="416" y="972"/>
                      <a:pt x="416" y="972"/>
                    </a:cubicBezTo>
                    <a:cubicBezTo>
                      <a:pt x="416" y="959"/>
                      <a:pt x="405" y="948"/>
                      <a:pt x="392" y="948"/>
                    </a:cubicBezTo>
                    <a:cubicBezTo>
                      <a:pt x="25" y="948"/>
                      <a:pt x="25" y="948"/>
                      <a:pt x="25" y="948"/>
                    </a:cubicBezTo>
                    <a:cubicBezTo>
                      <a:pt x="11" y="948"/>
                      <a:pt x="0" y="959"/>
                      <a:pt x="0" y="972"/>
                    </a:cubicBezTo>
                    <a:cubicBezTo>
                      <a:pt x="0" y="1339"/>
                      <a:pt x="0" y="1339"/>
                      <a:pt x="0" y="1339"/>
                    </a:cubicBezTo>
                    <a:cubicBezTo>
                      <a:pt x="0" y="1353"/>
                      <a:pt x="11" y="1364"/>
                      <a:pt x="25" y="1364"/>
                    </a:cubicBezTo>
                    <a:cubicBezTo>
                      <a:pt x="392" y="1364"/>
                      <a:pt x="392" y="1364"/>
                      <a:pt x="392" y="1364"/>
                    </a:cubicBezTo>
                    <a:cubicBezTo>
                      <a:pt x="405" y="1364"/>
                      <a:pt x="416" y="1353"/>
                      <a:pt x="416" y="1339"/>
                    </a:cubicBezTo>
                    <a:close/>
                    <a:moveTo>
                      <a:pt x="1123" y="1339"/>
                    </a:moveTo>
                    <a:cubicBezTo>
                      <a:pt x="1123" y="972"/>
                      <a:pt x="1123" y="972"/>
                      <a:pt x="1123" y="972"/>
                    </a:cubicBezTo>
                    <a:cubicBezTo>
                      <a:pt x="1123" y="959"/>
                      <a:pt x="1112" y="948"/>
                      <a:pt x="1098" y="948"/>
                    </a:cubicBezTo>
                    <a:cubicBezTo>
                      <a:pt x="730" y="948"/>
                      <a:pt x="730" y="948"/>
                      <a:pt x="730" y="948"/>
                    </a:cubicBezTo>
                    <a:cubicBezTo>
                      <a:pt x="716" y="948"/>
                      <a:pt x="705" y="959"/>
                      <a:pt x="705" y="972"/>
                    </a:cubicBezTo>
                    <a:cubicBezTo>
                      <a:pt x="705" y="1339"/>
                      <a:pt x="705" y="1339"/>
                      <a:pt x="705" y="1339"/>
                    </a:cubicBezTo>
                    <a:cubicBezTo>
                      <a:pt x="705" y="1353"/>
                      <a:pt x="716" y="1364"/>
                      <a:pt x="730" y="1364"/>
                    </a:cubicBezTo>
                    <a:cubicBezTo>
                      <a:pt x="1098" y="1364"/>
                      <a:pt x="1098" y="1364"/>
                      <a:pt x="1098" y="1364"/>
                    </a:cubicBezTo>
                    <a:cubicBezTo>
                      <a:pt x="1112" y="1364"/>
                      <a:pt x="1123" y="1353"/>
                      <a:pt x="1123" y="1339"/>
                    </a:cubicBezTo>
                    <a:close/>
                    <a:moveTo>
                      <a:pt x="1828" y="1339"/>
                    </a:moveTo>
                    <a:cubicBezTo>
                      <a:pt x="1828" y="972"/>
                      <a:pt x="1828" y="972"/>
                      <a:pt x="1828" y="972"/>
                    </a:cubicBezTo>
                    <a:cubicBezTo>
                      <a:pt x="1828" y="959"/>
                      <a:pt x="1817" y="948"/>
                      <a:pt x="1803" y="948"/>
                    </a:cubicBezTo>
                    <a:cubicBezTo>
                      <a:pt x="1436" y="948"/>
                      <a:pt x="1436" y="948"/>
                      <a:pt x="1436" y="948"/>
                    </a:cubicBezTo>
                    <a:cubicBezTo>
                      <a:pt x="1423" y="948"/>
                      <a:pt x="1412" y="959"/>
                      <a:pt x="1412" y="972"/>
                    </a:cubicBezTo>
                    <a:cubicBezTo>
                      <a:pt x="1412" y="1339"/>
                      <a:pt x="1412" y="1339"/>
                      <a:pt x="1412" y="1339"/>
                    </a:cubicBezTo>
                    <a:cubicBezTo>
                      <a:pt x="1412" y="1353"/>
                      <a:pt x="1423" y="1364"/>
                      <a:pt x="1436" y="1364"/>
                    </a:cubicBezTo>
                    <a:cubicBezTo>
                      <a:pt x="1803" y="1364"/>
                      <a:pt x="1803" y="1364"/>
                      <a:pt x="1803" y="1364"/>
                    </a:cubicBezTo>
                    <a:cubicBezTo>
                      <a:pt x="1817" y="1364"/>
                      <a:pt x="1828" y="1353"/>
                      <a:pt x="1828" y="13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A41A38A-50B7-BC03-A332-9CAAE2891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713" y="3365500"/>
                <a:ext cx="1044575" cy="217488"/>
              </a:xfrm>
              <a:custGeom>
                <a:avLst/>
                <a:gdLst>
                  <a:gd name="T0" fmla="*/ 1437 w 1462"/>
                  <a:gd name="T1" fmla="*/ 127 h 303"/>
                  <a:gd name="T2" fmla="*/ 756 w 1462"/>
                  <a:gd name="T3" fmla="*/ 127 h 303"/>
                  <a:gd name="T4" fmla="*/ 756 w 1462"/>
                  <a:gd name="T5" fmla="*/ 0 h 303"/>
                  <a:gd name="T6" fmla="*/ 731 w 1462"/>
                  <a:gd name="T7" fmla="*/ 1 h 303"/>
                  <a:gd name="T8" fmla="*/ 706 w 1462"/>
                  <a:gd name="T9" fmla="*/ 0 h 303"/>
                  <a:gd name="T10" fmla="*/ 706 w 1462"/>
                  <a:gd name="T11" fmla="*/ 127 h 303"/>
                  <a:gd name="T12" fmla="*/ 25 w 1462"/>
                  <a:gd name="T13" fmla="*/ 127 h 303"/>
                  <a:gd name="T14" fmla="*/ 0 w 1462"/>
                  <a:gd name="T15" fmla="*/ 152 h 303"/>
                  <a:gd name="T16" fmla="*/ 0 w 1462"/>
                  <a:gd name="T17" fmla="*/ 303 h 303"/>
                  <a:gd name="T18" fmla="*/ 50 w 1462"/>
                  <a:gd name="T19" fmla="*/ 303 h 303"/>
                  <a:gd name="T20" fmla="*/ 50 w 1462"/>
                  <a:gd name="T21" fmla="*/ 177 h 303"/>
                  <a:gd name="T22" fmla="*/ 706 w 1462"/>
                  <a:gd name="T23" fmla="*/ 177 h 303"/>
                  <a:gd name="T24" fmla="*/ 706 w 1462"/>
                  <a:gd name="T25" fmla="*/ 303 h 303"/>
                  <a:gd name="T26" fmla="*/ 756 w 1462"/>
                  <a:gd name="T27" fmla="*/ 303 h 303"/>
                  <a:gd name="T28" fmla="*/ 756 w 1462"/>
                  <a:gd name="T29" fmla="*/ 177 h 303"/>
                  <a:gd name="T30" fmla="*/ 1412 w 1462"/>
                  <a:gd name="T31" fmla="*/ 177 h 303"/>
                  <a:gd name="T32" fmla="*/ 1412 w 1462"/>
                  <a:gd name="T33" fmla="*/ 303 h 303"/>
                  <a:gd name="T34" fmla="*/ 1462 w 1462"/>
                  <a:gd name="T35" fmla="*/ 303 h 303"/>
                  <a:gd name="T36" fmla="*/ 1462 w 1462"/>
                  <a:gd name="T37" fmla="*/ 152 h 303"/>
                  <a:gd name="T38" fmla="*/ 1437 w 1462"/>
                  <a:gd name="T39" fmla="*/ 127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2" h="303">
                    <a:moveTo>
                      <a:pt x="1437" y="127"/>
                    </a:moveTo>
                    <a:cubicBezTo>
                      <a:pt x="756" y="127"/>
                      <a:pt x="756" y="127"/>
                      <a:pt x="756" y="127"/>
                    </a:cubicBezTo>
                    <a:cubicBezTo>
                      <a:pt x="756" y="0"/>
                      <a:pt x="756" y="0"/>
                      <a:pt x="756" y="0"/>
                    </a:cubicBezTo>
                    <a:cubicBezTo>
                      <a:pt x="748" y="1"/>
                      <a:pt x="739" y="1"/>
                      <a:pt x="731" y="1"/>
                    </a:cubicBezTo>
                    <a:cubicBezTo>
                      <a:pt x="723" y="1"/>
                      <a:pt x="714" y="1"/>
                      <a:pt x="706" y="0"/>
                    </a:cubicBezTo>
                    <a:cubicBezTo>
                      <a:pt x="706" y="127"/>
                      <a:pt x="706" y="127"/>
                      <a:pt x="706" y="127"/>
                    </a:cubicBezTo>
                    <a:cubicBezTo>
                      <a:pt x="25" y="127"/>
                      <a:pt x="25" y="127"/>
                      <a:pt x="25" y="127"/>
                    </a:cubicBezTo>
                    <a:cubicBezTo>
                      <a:pt x="12" y="127"/>
                      <a:pt x="0" y="139"/>
                      <a:pt x="0" y="152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50" y="303"/>
                      <a:pt x="50" y="303"/>
                      <a:pt x="50" y="303"/>
                    </a:cubicBezTo>
                    <a:cubicBezTo>
                      <a:pt x="50" y="177"/>
                      <a:pt x="50" y="177"/>
                      <a:pt x="50" y="177"/>
                    </a:cubicBezTo>
                    <a:cubicBezTo>
                      <a:pt x="706" y="177"/>
                      <a:pt x="706" y="177"/>
                      <a:pt x="706" y="177"/>
                    </a:cubicBezTo>
                    <a:cubicBezTo>
                      <a:pt x="706" y="303"/>
                      <a:pt x="706" y="303"/>
                      <a:pt x="706" y="303"/>
                    </a:cubicBezTo>
                    <a:cubicBezTo>
                      <a:pt x="756" y="303"/>
                      <a:pt x="756" y="303"/>
                      <a:pt x="756" y="303"/>
                    </a:cubicBezTo>
                    <a:cubicBezTo>
                      <a:pt x="756" y="177"/>
                      <a:pt x="756" y="177"/>
                      <a:pt x="756" y="177"/>
                    </a:cubicBezTo>
                    <a:cubicBezTo>
                      <a:pt x="1412" y="177"/>
                      <a:pt x="1412" y="177"/>
                      <a:pt x="1412" y="177"/>
                    </a:cubicBezTo>
                    <a:cubicBezTo>
                      <a:pt x="1412" y="303"/>
                      <a:pt x="1412" y="303"/>
                      <a:pt x="1412" y="303"/>
                    </a:cubicBezTo>
                    <a:cubicBezTo>
                      <a:pt x="1462" y="303"/>
                      <a:pt x="1462" y="303"/>
                      <a:pt x="1462" y="303"/>
                    </a:cubicBezTo>
                    <a:cubicBezTo>
                      <a:pt x="1462" y="152"/>
                      <a:pt x="1462" y="152"/>
                      <a:pt x="1462" y="152"/>
                    </a:cubicBezTo>
                    <a:cubicBezTo>
                      <a:pt x="1462" y="139"/>
                      <a:pt x="1450" y="127"/>
                      <a:pt x="1437" y="1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" name="Rectangle: Rounded Corners 94">
            <a:extLst>
              <a:ext uri="{FF2B5EF4-FFF2-40B4-BE49-F238E27FC236}">
                <a16:creationId xmlns:a16="http://schemas.microsoft.com/office/drawing/2014/main" id="{C362ECD7-0996-3611-E4C3-134B5773EDE8}"/>
              </a:ext>
            </a:extLst>
          </p:cNvPr>
          <p:cNvSpPr/>
          <p:nvPr/>
        </p:nvSpPr>
        <p:spPr>
          <a:xfrm>
            <a:off x="3957066" y="6005722"/>
            <a:ext cx="4279220" cy="320040"/>
          </a:xfrm>
          <a:prstGeom prst="roundRect">
            <a:avLst>
              <a:gd name="adj" fmla="val 28571"/>
            </a:avLst>
          </a:prstGeom>
          <a:solidFill>
            <a:schemeClr val="bg1"/>
          </a:solidFill>
          <a:ln w="19050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41169E-7A13-B36F-3BE9-6B9ABC1613CA}"/>
              </a:ext>
            </a:extLst>
          </p:cNvPr>
          <p:cNvGrpSpPr/>
          <p:nvPr/>
        </p:nvGrpSpPr>
        <p:grpSpPr>
          <a:xfrm>
            <a:off x="4237370" y="6060586"/>
            <a:ext cx="3718611" cy="210312"/>
            <a:chOff x="4270708" y="6095236"/>
            <a:chExt cx="3718611" cy="210312"/>
          </a:xfrm>
        </p:grpSpPr>
        <p:sp>
          <p:nvSpPr>
            <p:cNvPr id="55" name="Rectangle: Diagonal Corners Rounded 95">
              <a:extLst>
                <a:ext uri="{FF2B5EF4-FFF2-40B4-BE49-F238E27FC236}">
                  <a16:creationId xmlns:a16="http://schemas.microsoft.com/office/drawing/2014/main" id="{ABCEE826-C25C-69DC-E65A-EE5A3A81263C}"/>
                </a:ext>
              </a:extLst>
            </p:cNvPr>
            <p:cNvSpPr/>
            <p:nvPr/>
          </p:nvSpPr>
          <p:spPr>
            <a:xfrm>
              <a:off x="4270708" y="6095236"/>
              <a:ext cx="213928" cy="210312"/>
            </a:xfrm>
            <a:prstGeom prst="round2DiagRect">
              <a:avLst>
                <a:gd name="adj1" fmla="val 13043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Rectangle: Diagonal Corners Rounded 96">
              <a:extLst>
                <a:ext uri="{FF2B5EF4-FFF2-40B4-BE49-F238E27FC236}">
                  <a16:creationId xmlns:a16="http://schemas.microsoft.com/office/drawing/2014/main" id="{8218EDC7-6580-0D81-85CF-F073E4EAF3CD}"/>
                </a:ext>
              </a:extLst>
            </p:cNvPr>
            <p:cNvSpPr/>
            <p:nvPr/>
          </p:nvSpPr>
          <p:spPr>
            <a:xfrm>
              <a:off x="6066568" y="6095236"/>
              <a:ext cx="213928" cy="210312"/>
            </a:xfrm>
            <a:prstGeom prst="round2DiagRect">
              <a:avLst>
                <a:gd name="adj1" fmla="val 13043"/>
                <a:gd name="adj2" fmla="val 0"/>
              </a:avLst>
            </a:prstGeom>
            <a:solidFill>
              <a:schemeClr val="accent3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F9DC5BD-90A0-A5F3-14AA-4080C0A00091}"/>
                </a:ext>
              </a:extLst>
            </p:cNvPr>
            <p:cNvSpPr txBox="1"/>
            <p:nvPr/>
          </p:nvSpPr>
          <p:spPr>
            <a:xfrm>
              <a:off x="6371889" y="6123448"/>
              <a:ext cx="1617430" cy="153888"/>
            </a:xfrm>
            <a:prstGeom prst="rect">
              <a:avLst/>
            </a:prstGeom>
            <a:noFill/>
            <a:ln w="9525" cap="rnd">
              <a:noFill/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9BA7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Partner/Ecosystem Products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949F0B-39C5-E405-DD57-DCD12AB69171}"/>
                </a:ext>
              </a:extLst>
            </p:cNvPr>
            <p:cNvSpPr txBox="1"/>
            <p:nvPr/>
          </p:nvSpPr>
          <p:spPr>
            <a:xfrm>
              <a:off x="4576030" y="6123448"/>
              <a:ext cx="1232710" cy="153888"/>
            </a:xfrm>
            <a:prstGeom prst="rect">
              <a:avLst/>
            </a:prstGeom>
            <a:noFill/>
            <a:ln w="9525" cap="rnd">
              <a:noFill/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9BA74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2B2B2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Quantinuum Products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CDCCD6CB-5AA7-8207-8091-5209199E7425}"/>
              </a:ext>
            </a:extLst>
          </p:cNvPr>
          <p:cNvSpPr/>
          <p:nvPr/>
        </p:nvSpPr>
        <p:spPr>
          <a:xfrm>
            <a:off x="8194442" y="6109616"/>
            <a:ext cx="112252" cy="112252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8F194F5-4931-99C9-D2F6-7959BDE568CD}"/>
              </a:ext>
            </a:extLst>
          </p:cNvPr>
          <p:cNvSpPr/>
          <p:nvPr/>
        </p:nvSpPr>
        <p:spPr>
          <a:xfrm>
            <a:off x="3886656" y="6109616"/>
            <a:ext cx="112252" cy="112252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Title 6">
            <a:extLst>
              <a:ext uri="{FF2B5EF4-FFF2-40B4-BE49-F238E27FC236}">
                <a16:creationId xmlns:a16="http://schemas.microsoft.com/office/drawing/2014/main" id="{87C30B26-ABAB-2895-F6F0-67ECF7AEC661}"/>
              </a:ext>
            </a:extLst>
          </p:cNvPr>
          <p:cNvSpPr txBox="1">
            <a:spLocks/>
          </p:cNvSpPr>
          <p:nvPr/>
        </p:nvSpPr>
        <p:spPr>
          <a:xfrm>
            <a:off x="614931" y="463018"/>
            <a:ext cx="5992346" cy="3871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0">
                <a:solidFill>
                  <a:schemeClr val="tx1"/>
                </a:solidFill>
              </a:rPr>
              <a:t>Our business model is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2E5353B3-F7C2-E97A-594D-A84410846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931" y="6492712"/>
            <a:ext cx="1432233" cy="23631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1F4567-B1FF-F766-A62D-5D08C8E8F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123" y="1924684"/>
            <a:ext cx="758627" cy="57778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5CBBD0E-38DA-0F2C-CFEF-B4D8F4040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054" y="1899894"/>
            <a:ext cx="433254" cy="6018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5F61DEB-C42B-3EDF-78D7-B0E76D068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097144" y="1913146"/>
            <a:ext cx="639461" cy="53891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903479E-D9B0-8AAA-3A45-74DF8D4C1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166" y="5283920"/>
            <a:ext cx="649713" cy="371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F1C305-88AB-7DAC-73FD-C4B054B13CEC}"/>
              </a:ext>
            </a:extLst>
          </p:cNvPr>
          <p:cNvSpPr txBox="1"/>
          <p:nvPr/>
        </p:nvSpPr>
        <p:spPr>
          <a:xfrm>
            <a:off x="8693188" y="6527401"/>
            <a:ext cx="3017520" cy="20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0" eaLnBrk="1" latinLnBrk="0" hangingPunct="1"/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© 2054 </a:t>
            </a:r>
            <a:r>
              <a:rPr lang="en-US" sz="7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Quantinuum</a:t>
            </a:r>
            <a:r>
              <a:rPr lang="en-US" sz="7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. All Rights Reserved.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454B60C4-CD5A-AB82-BC3D-0BB7D47E722A}"/>
              </a:ext>
            </a:extLst>
          </p:cNvPr>
          <p:cNvSpPr txBox="1">
            <a:spLocks/>
          </p:cNvSpPr>
          <p:nvPr/>
        </p:nvSpPr>
        <p:spPr>
          <a:xfrm>
            <a:off x="619306" y="938157"/>
            <a:ext cx="10951563" cy="79249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kern="120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3600" dirty="0">
                <a:latin typeface="Arial"/>
                <a:cs typeface="Arial"/>
              </a:rPr>
              <a:t>differentiated and resilient: </a:t>
            </a:r>
            <a:r>
              <a:rPr lang="en-US" sz="3600" b="0" i="1" dirty="0">
                <a:latin typeface="Arial"/>
                <a:cs typeface="Arial"/>
              </a:rPr>
              <a:t>a true full stack </a:t>
            </a:r>
            <a:endParaRPr lang="en-US" sz="2800" b="0" i="1" dirty="0"/>
          </a:p>
        </p:txBody>
      </p:sp>
    </p:spTree>
    <p:extLst>
      <p:ext uri="{BB962C8B-B14F-4D97-AF65-F5344CB8AC3E}">
        <p14:creationId xmlns:p14="http://schemas.microsoft.com/office/powerpoint/2010/main" val="238773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10D5C-01F7-8167-7BE6-72ED4BCB0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4">
            <a:extLst>
              <a:ext uri="{FF2B5EF4-FFF2-40B4-BE49-F238E27FC236}">
                <a16:creationId xmlns:a16="http://schemas.microsoft.com/office/drawing/2014/main" id="{1ADDED73-B7C4-C4D2-F3B6-1744A7CA0AF0}"/>
              </a:ext>
            </a:extLst>
          </p:cNvPr>
          <p:cNvSpPr txBox="1">
            <a:spLocks/>
          </p:cNvSpPr>
          <p:nvPr/>
        </p:nvSpPr>
        <p:spPr>
          <a:xfrm>
            <a:off x="504481" y="339417"/>
            <a:ext cx="10795524" cy="714376"/>
          </a:xfrm>
          <a:prstGeom prst="rect">
            <a:avLst/>
          </a:prstGeom>
        </p:spPr>
        <p:txBody>
          <a:bodyPr wrap="square"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Figtree" pitchFamily="2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accent1"/>
                </a:solidFill>
                <a:latin typeface="Arial"/>
                <a:cs typeface="Arial"/>
              </a:rPr>
              <a:t>Leading research with our partners…</a:t>
            </a:r>
            <a:endParaRPr lang="en-US" sz="12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F88EF-CA3F-45DB-B812-3AE7CAA2514D}"/>
              </a:ext>
            </a:extLst>
          </p:cNvPr>
          <p:cNvGrpSpPr/>
          <p:nvPr/>
        </p:nvGrpSpPr>
        <p:grpSpPr>
          <a:xfrm>
            <a:off x="6319532" y="1351727"/>
            <a:ext cx="5634934" cy="4892556"/>
            <a:chOff x="6319532" y="1351727"/>
            <a:chExt cx="5634934" cy="4892556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71D173D-C3EB-8A10-2B3F-EE1B6540A733}"/>
                </a:ext>
              </a:extLst>
            </p:cNvPr>
            <p:cNvGrpSpPr/>
            <p:nvPr/>
          </p:nvGrpSpPr>
          <p:grpSpPr>
            <a:xfrm>
              <a:off x="6331659" y="1351727"/>
              <a:ext cx="5554358" cy="644424"/>
              <a:chOff x="6331659" y="1351727"/>
              <a:chExt cx="5554358" cy="644424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3D28938-5E4F-8C99-B08C-0EE6D13D6206}"/>
                  </a:ext>
                </a:extLst>
              </p:cNvPr>
              <p:cNvGrpSpPr/>
              <p:nvPr/>
            </p:nvGrpSpPr>
            <p:grpSpPr>
              <a:xfrm>
                <a:off x="6331659" y="1351727"/>
                <a:ext cx="1989112" cy="644424"/>
                <a:chOff x="410491" y="1409222"/>
                <a:chExt cx="2823123" cy="91462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6588F501-E733-6E95-E5D0-D1633668DD87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0491" y="1409222"/>
                  <a:ext cx="914400" cy="914622"/>
                </a:xfrm>
                <a:prstGeom prst="ellipse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7794085-00D1-03B8-1EA7-A625602E9E35}"/>
                    </a:ext>
                  </a:extLst>
                </p:cNvPr>
                <p:cNvSpPr txBox="1"/>
                <p:nvPr/>
              </p:nvSpPr>
              <p:spPr>
                <a:xfrm>
                  <a:off x="1333190" y="1728395"/>
                  <a:ext cx="1900424" cy="56787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Fuel cell catalytic reactions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6515C43-F246-5DEC-3E05-2FAC2F0582D8}"/>
                    </a:ext>
                  </a:extLst>
                </p:cNvPr>
                <p:cNvSpPr txBox="1"/>
                <p:nvPr/>
              </p:nvSpPr>
              <p:spPr>
                <a:xfrm>
                  <a:off x="1333190" y="1423311"/>
                  <a:ext cx="1720113" cy="39314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BMW, Airbus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9366321-3C63-3DAE-17D3-93F4C684CD38}"/>
                  </a:ext>
                </a:extLst>
              </p:cNvPr>
              <p:cNvGrpSpPr/>
              <p:nvPr/>
            </p:nvGrpSpPr>
            <p:grpSpPr>
              <a:xfrm>
                <a:off x="8238511" y="1351837"/>
                <a:ext cx="1871655" cy="644267"/>
                <a:chOff x="3351808" y="1409333"/>
                <a:chExt cx="2656416" cy="914400"/>
              </a:xfrm>
            </p:grpSpPr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A7ACC6EB-0AEC-5475-0C69-7FBDD3CA10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3284"/>
                <a:stretch/>
              </p:blipFill>
              <p:spPr>
                <a:xfrm>
                  <a:off x="3351808" y="1409333"/>
                  <a:ext cx="914400" cy="914400"/>
                </a:xfrm>
                <a:prstGeom prst="ellipse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C39113F-0616-643F-BEDA-49B1F1D4F6A5}"/>
                    </a:ext>
                  </a:extLst>
                </p:cNvPr>
                <p:cNvSpPr txBox="1"/>
                <p:nvPr/>
              </p:nvSpPr>
              <p:spPr>
                <a:xfrm>
                  <a:off x="4288706" y="1739929"/>
                  <a:ext cx="1635147" cy="3603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Seismic imaging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F362108-75C8-2A77-0CD6-069BAC8BC3D0}"/>
                    </a:ext>
                  </a:extLst>
                </p:cNvPr>
                <p:cNvSpPr txBox="1"/>
                <p:nvPr/>
              </p:nvSpPr>
              <p:spPr>
                <a:xfrm>
                  <a:off x="4288110" y="1423312"/>
                  <a:ext cx="1720114" cy="39314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BP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E4C289D-7DE9-7967-22DC-309FA8AE6F47}"/>
                  </a:ext>
                </a:extLst>
              </p:cNvPr>
              <p:cNvGrpSpPr/>
              <p:nvPr/>
            </p:nvGrpSpPr>
            <p:grpSpPr>
              <a:xfrm>
                <a:off x="10023534" y="1351837"/>
                <a:ext cx="1862483" cy="644267"/>
                <a:chOff x="6300270" y="1409333"/>
                <a:chExt cx="2643399" cy="91440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CCF0326-7529-C0CD-926D-23D3EFCBFF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300270" y="1409333"/>
                  <a:ext cx="914400" cy="914400"/>
                </a:xfrm>
                <a:prstGeom prst="ellipse">
                  <a:avLst/>
                </a:prstGeom>
              </p:spPr>
            </p:pic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E757961-26B3-4F9B-2AF8-6B7468DA71FB}"/>
                    </a:ext>
                  </a:extLst>
                </p:cNvPr>
                <p:cNvSpPr txBox="1"/>
                <p:nvPr/>
              </p:nvSpPr>
              <p:spPr>
                <a:xfrm>
                  <a:off x="7223556" y="1739929"/>
                  <a:ext cx="1599040" cy="3494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Fraud detection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82062CE-7E31-3B9F-2D84-A4D52D34DAD4}"/>
                    </a:ext>
                  </a:extLst>
                </p:cNvPr>
                <p:cNvSpPr txBox="1"/>
                <p:nvPr/>
              </p:nvSpPr>
              <p:spPr>
                <a:xfrm>
                  <a:off x="7223556" y="1423312"/>
                  <a:ext cx="1720113" cy="39314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HSBC</a:t>
                  </a:r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FF065B4-0B88-47A6-3C5D-53B5CC740098}"/>
                </a:ext>
              </a:extLst>
            </p:cNvPr>
            <p:cNvGrpSpPr/>
            <p:nvPr/>
          </p:nvGrpSpPr>
          <p:grpSpPr>
            <a:xfrm>
              <a:off x="6331659" y="2709703"/>
              <a:ext cx="5554358" cy="675680"/>
              <a:chOff x="6331659" y="2709703"/>
              <a:chExt cx="5554358" cy="67568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77D97D6-1EC3-D97A-AE1A-C28645ED6364}"/>
                  </a:ext>
                </a:extLst>
              </p:cNvPr>
              <p:cNvGrpSpPr/>
              <p:nvPr/>
            </p:nvGrpSpPr>
            <p:grpSpPr>
              <a:xfrm>
                <a:off x="6331659" y="2709703"/>
                <a:ext cx="1862069" cy="675680"/>
                <a:chOff x="410491" y="3086330"/>
                <a:chExt cx="2642812" cy="958984"/>
              </a:xfrm>
            </p:grpSpPr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641383F-E5A7-34EC-5915-B801910DEDF3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0491" y="3130692"/>
                  <a:ext cx="914400" cy="914622"/>
                </a:xfrm>
                <a:prstGeom prst="ellipse">
                  <a:avLst/>
                </a:prstGeom>
              </p:spPr>
            </p:pic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0C0313A-2662-3680-7F76-5D97B974E4B2}"/>
                    </a:ext>
                  </a:extLst>
                </p:cNvPr>
                <p:cNvSpPr txBox="1"/>
                <p:nvPr/>
              </p:nvSpPr>
              <p:spPr>
                <a:xfrm>
                  <a:off x="1333190" y="3348179"/>
                  <a:ext cx="1691248" cy="58971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Carbon capture materials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D91E76E-0BEB-9732-F245-EB6A0FA86BDA}"/>
                    </a:ext>
                  </a:extLst>
                </p:cNvPr>
                <p:cNvSpPr txBox="1"/>
                <p:nvPr/>
              </p:nvSpPr>
              <p:spPr>
                <a:xfrm>
                  <a:off x="1333190" y="3086330"/>
                  <a:ext cx="1720113" cy="39314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sz="1200" b="1" err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TotalEnergies</a:t>
                  </a:r>
                  <a:endParaRPr lang="en-US" sz="1200" b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179B13F8-79DD-04B8-F6A1-CBDB3AAE7118}"/>
                  </a:ext>
                </a:extLst>
              </p:cNvPr>
              <p:cNvGrpSpPr/>
              <p:nvPr/>
            </p:nvGrpSpPr>
            <p:grpSpPr>
              <a:xfrm>
                <a:off x="8238511" y="2723802"/>
                <a:ext cx="1988746" cy="661534"/>
                <a:chOff x="3351808" y="3106297"/>
                <a:chExt cx="2822602" cy="938906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2D8629C-59CA-6556-39E1-C00C1DA02AB4}"/>
                    </a:ext>
                  </a:extLst>
                </p:cNvPr>
                <p:cNvSpPr txBox="1"/>
                <p:nvPr/>
              </p:nvSpPr>
              <p:spPr>
                <a:xfrm>
                  <a:off x="4288707" y="3397557"/>
                  <a:ext cx="1746828" cy="567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Integrating HPC</a:t>
                  </a:r>
                  <a:b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with quantum</a:t>
                  </a:r>
                </a:p>
              </p:txBody>
            </p:sp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6F4981-80BD-3DAF-2605-C5348036EE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16667" r="16667"/>
                <a:stretch/>
              </p:blipFill>
              <p:spPr>
                <a:xfrm>
                  <a:off x="3351808" y="3130803"/>
                  <a:ext cx="914400" cy="914400"/>
                </a:xfrm>
                <a:prstGeom prst="ellipse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F45A3D2-B5AE-DF35-E391-2F4AAADF7A90}"/>
                    </a:ext>
                  </a:extLst>
                </p:cNvPr>
                <p:cNvSpPr txBox="1"/>
                <p:nvPr/>
              </p:nvSpPr>
              <p:spPr>
                <a:xfrm>
                  <a:off x="4288110" y="3106297"/>
                  <a:ext cx="1886300" cy="39314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Riken</a:t>
                  </a: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E14A48F-637E-9BB9-0E02-3937590E4692}"/>
                  </a:ext>
                </a:extLst>
              </p:cNvPr>
              <p:cNvGrpSpPr/>
              <p:nvPr/>
            </p:nvGrpSpPr>
            <p:grpSpPr>
              <a:xfrm>
                <a:off x="10023534" y="2709735"/>
                <a:ext cx="1862483" cy="675602"/>
                <a:chOff x="6300270" y="3086330"/>
                <a:chExt cx="2643399" cy="958873"/>
              </a:xfrm>
            </p:grpSpPr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F3CC41E4-F798-A8E6-530E-A04ACDF96F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7409" t="2002" r="60972" b="50627"/>
                <a:stretch/>
              </p:blipFill>
              <p:spPr>
                <a:xfrm>
                  <a:off x="6300270" y="3130803"/>
                  <a:ext cx="914400" cy="914400"/>
                </a:xfrm>
                <a:prstGeom prst="ellipse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D7B631C-86AA-2DF5-96CD-7DCE94BD6396}"/>
                    </a:ext>
                  </a:extLst>
                </p:cNvPr>
                <p:cNvSpPr txBox="1"/>
                <p:nvPr/>
              </p:nvSpPr>
              <p:spPr>
                <a:xfrm>
                  <a:off x="7223556" y="3370020"/>
                  <a:ext cx="1523103" cy="56787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spAutoFit/>
                </a:bodyPr>
                <a:lstStyle/>
                <a:p>
                  <a:pPr>
                    <a:defRPr/>
                  </a:pPr>
                  <a:r>
                    <a:rPr lang="en-US" sz="1000">
                      <a:latin typeface="Arial" panose="020B0604020202020204" pitchFamily="34" charset="0"/>
                      <a:cs typeface="Arial"/>
                    </a:rPr>
                    <a:t>Computational biology</a:t>
                  </a:r>
                  <a:endParaRPr 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81662A0-E19D-9755-8A21-F92430F5DD88}"/>
                    </a:ext>
                  </a:extLst>
                </p:cNvPr>
                <p:cNvSpPr txBox="1"/>
                <p:nvPr/>
              </p:nvSpPr>
              <p:spPr>
                <a:xfrm>
                  <a:off x="7223556" y="3086330"/>
                  <a:ext cx="1720113" cy="39314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/>
                    </a:rPr>
                    <a:t>Singapore</a:t>
                  </a:r>
                  <a:endParaRPr lang="en-US" sz="1200" b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060B398-0A48-2BB1-9EAD-C320BE15776B}"/>
                </a:ext>
              </a:extLst>
            </p:cNvPr>
            <p:cNvGrpSpPr/>
            <p:nvPr/>
          </p:nvGrpSpPr>
          <p:grpSpPr>
            <a:xfrm>
              <a:off x="6319532" y="5463074"/>
              <a:ext cx="5574180" cy="781209"/>
              <a:chOff x="6319532" y="5463074"/>
              <a:chExt cx="5574180" cy="78120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1A7C903-852D-AB8C-5930-C00C0F639CE2}"/>
                  </a:ext>
                </a:extLst>
              </p:cNvPr>
              <p:cNvGrpSpPr/>
              <p:nvPr/>
            </p:nvGrpSpPr>
            <p:grpSpPr>
              <a:xfrm>
                <a:off x="6319532" y="5464371"/>
                <a:ext cx="1997657" cy="779912"/>
                <a:chOff x="9243997" y="1313209"/>
                <a:chExt cx="2835251" cy="1106924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0C8A6F1-B389-C83A-E77D-43659E756CDE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243997" y="1409222"/>
                  <a:ext cx="914400" cy="914622"/>
                </a:xfrm>
                <a:prstGeom prst="ellipse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C8592DD-5E6D-D383-DDA9-3A6ECDA87DD9}"/>
                    </a:ext>
                  </a:extLst>
                </p:cNvPr>
                <p:cNvSpPr txBox="1"/>
                <p:nvPr/>
              </p:nvSpPr>
              <p:spPr>
                <a:xfrm>
                  <a:off x="10198197" y="1852259"/>
                  <a:ext cx="1497914" cy="56787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spAutoFit/>
                </a:bodyPr>
                <a:lstStyle/>
                <a:p>
                  <a:pPr>
                    <a:defRPr/>
                  </a:pPr>
                  <a:r>
                    <a:rPr lang="en-US" sz="1000">
                      <a:latin typeface="Arial" panose="020B0604020202020204" pitchFamily="34" charset="0"/>
                      <a:cs typeface="Arial"/>
                    </a:rPr>
                    <a:t>Financial Operations</a:t>
                  </a:r>
                  <a:endParaRPr lang="en-US" sz="11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A96D9D9-235B-8C34-87FF-7929ECDAAF68}"/>
                    </a:ext>
                  </a:extLst>
                </p:cNvPr>
                <p:cNvSpPr txBox="1"/>
                <p:nvPr/>
              </p:nvSpPr>
              <p:spPr>
                <a:xfrm>
                  <a:off x="10178824" y="1313209"/>
                  <a:ext cx="1900424" cy="65523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/>
                    </a:rPr>
                    <a:t>JPMorgan Chase</a:t>
                  </a:r>
                  <a:endParaRPr lang="en-US" sz="1200" b="1">
                    <a:solidFill>
                      <a:schemeClr val="accent1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0583C02-A0AA-F02B-F6C6-AA13CED3886C}"/>
                  </a:ext>
                </a:extLst>
              </p:cNvPr>
              <p:cNvGrpSpPr/>
              <p:nvPr/>
            </p:nvGrpSpPr>
            <p:grpSpPr>
              <a:xfrm>
                <a:off x="8238510" y="5463074"/>
                <a:ext cx="2125932" cy="751707"/>
                <a:chOff x="9246653" y="3028366"/>
                <a:chExt cx="3017310" cy="1066891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8A651F8-9E75-B013-B07F-3E0F70FBD83C}"/>
                    </a:ext>
                  </a:extLst>
                </p:cNvPr>
                <p:cNvSpPr txBox="1"/>
                <p:nvPr/>
              </p:nvSpPr>
              <p:spPr>
                <a:xfrm>
                  <a:off x="10198198" y="3308974"/>
                  <a:ext cx="2065765" cy="786283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Efficient </a:t>
                  </a:r>
                  <a:br>
                    <a:rPr lang="en-US" sz="100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synthesis of refrigerants</a:t>
                  </a:r>
                </a:p>
              </p:txBody>
            </p: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977FC17D-A9A8-5914-43CF-87219D5666A1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246653" y="3130692"/>
                  <a:ext cx="914400" cy="914622"/>
                </a:xfrm>
                <a:prstGeom prst="ellipse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FF00ED6-914D-3416-3AAF-25869A57600A}"/>
                    </a:ext>
                  </a:extLst>
                </p:cNvPr>
                <p:cNvSpPr txBox="1"/>
                <p:nvPr/>
              </p:nvSpPr>
              <p:spPr>
                <a:xfrm>
                  <a:off x="10178824" y="3028366"/>
                  <a:ext cx="1691248" cy="39314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/>
                    </a:rPr>
                    <a:t>Honeywell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F2A7840-3F84-49A8-CDE9-A1B54DC35B58}"/>
                  </a:ext>
                </a:extLst>
              </p:cNvPr>
              <p:cNvGrpSpPr/>
              <p:nvPr/>
            </p:nvGrpSpPr>
            <p:grpSpPr>
              <a:xfrm>
                <a:off x="10018004" y="5532024"/>
                <a:ext cx="1875708" cy="644423"/>
                <a:chOff x="9243997" y="4760880"/>
                <a:chExt cx="2662170" cy="914622"/>
              </a:xfrm>
            </p:grpSpPr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CFF56A8A-ADCD-54C6-42A4-2E0033475BF7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22"/>
                <a:stretch/>
              </p:blipFill>
              <p:spPr>
                <a:xfrm>
                  <a:off x="9243997" y="4760880"/>
                  <a:ext cx="914400" cy="914622"/>
                </a:xfrm>
                <a:prstGeom prst="ellipse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872FB61-09D6-E7C9-A066-76D7C511E753}"/>
                    </a:ext>
                  </a:extLst>
                </p:cNvPr>
                <p:cNvSpPr txBox="1"/>
                <p:nvPr/>
              </p:nvSpPr>
              <p:spPr>
                <a:xfrm>
                  <a:off x="10178824" y="5039975"/>
                  <a:ext cx="1727343" cy="58971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Ammonia catalysis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326D3F5-7243-CEC9-2647-91FD8521B542}"/>
                    </a:ext>
                  </a:extLst>
                </p:cNvPr>
                <p:cNvSpPr txBox="1"/>
                <p:nvPr/>
              </p:nvSpPr>
              <p:spPr>
                <a:xfrm>
                  <a:off x="10178824" y="4762071"/>
                  <a:ext cx="1691248" cy="393141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b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/>
                    </a:rPr>
                    <a:t>Equinor</a:t>
                  </a:r>
                  <a:endParaRPr lang="en-US" sz="1200" b="1">
                    <a:solidFill>
                      <a:schemeClr val="accent1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863ACB3-457B-7EBC-3085-05685A14833F}"/>
                </a:ext>
              </a:extLst>
            </p:cNvPr>
            <p:cNvGrpSpPr/>
            <p:nvPr/>
          </p:nvGrpSpPr>
          <p:grpSpPr>
            <a:xfrm>
              <a:off x="6331659" y="4140503"/>
              <a:ext cx="5622807" cy="683189"/>
              <a:chOff x="6331659" y="4140503"/>
              <a:chExt cx="5622807" cy="683189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5D221B9-E4EF-B07D-FC32-27220B1C2802}"/>
                  </a:ext>
                </a:extLst>
              </p:cNvPr>
              <p:cNvGrpSpPr/>
              <p:nvPr/>
            </p:nvGrpSpPr>
            <p:grpSpPr>
              <a:xfrm>
                <a:off x="6331659" y="4140503"/>
                <a:ext cx="1862069" cy="662439"/>
                <a:chOff x="410491" y="4760880"/>
                <a:chExt cx="2642812" cy="940191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660F9A1-F5E6-DB50-E3E0-96630146C263}"/>
                    </a:ext>
                  </a:extLst>
                </p:cNvPr>
                <p:cNvSpPr txBox="1"/>
                <p:nvPr/>
              </p:nvSpPr>
              <p:spPr>
                <a:xfrm>
                  <a:off x="1333190" y="5111360"/>
                  <a:ext cx="1710548" cy="58971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Semiconductor defects</a:t>
                  </a:r>
                </a:p>
              </p:txBody>
            </p:sp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D83C637D-3CD9-E047-3E2A-046CB4E07B06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0491" y="4760880"/>
                  <a:ext cx="914400" cy="914622"/>
                </a:xfrm>
                <a:prstGeom prst="ellipse">
                  <a:avLst/>
                </a:prstGeom>
              </p:spPr>
            </p:pic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BF6DFE0-2CDA-1EEC-2AA7-48211C3A52B7}"/>
                    </a:ext>
                  </a:extLst>
                </p:cNvPr>
                <p:cNvSpPr txBox="1"/>
                <p:nvPr/>
              </p:nvSpPr>
              <p:spPr>
                <a:xfrm>
                  <a:off x="1333190" y="4836654"/>
                  <a:ext cx="1720113" cy="39314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JSR</a:t>
                  </a: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74E88FE-6298-F582-DC85-0552D6933CD9}"/>
                  </a:ext>
                </a:extLst>
              </p:cNvPr>
              <p:cNvGrpSpPr/>
              <p:nvPr/>
            </p:nvGrpSpPr>
            <p:grpSpPr>
              <a:xfrm>
                <a:off x="8241849" y="4140610"/>
                <a:ext cx="1986394" cy="683082"/>
                <a:chOff x="3355146" y="4760991"/>
                <a:chExt cx="2819264" cy="969490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5A154EF-7F80-6A1B-9F47-6F4517FA5341}"/>
                    </a:ext>
                  </a:extLst>
                </p:cNvPr>
                <p:cNvSpPr txBox="1"/>
                <p:nvPr/>
              </p:nvSpPr>
              <p:spPr>
                <a:xfrm>
                  <a:off x="4288110" y="5140770"/>
                  <a:ext cx="1856665" cy="5897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</a:rPr>
                    <a:t>Stronger cryptography</a:t>
                  </a:r>
                </a:p>
              </p:txBody>
            </p:sp>
            <p:pic>
              <p:nvPicPr>
                <p:cNvPr id="87" name="Picture 86" descr="Programming data on computer monitor">
                  <a:extLst>
                    <a:ext uri="{FF2B5EF4-FFF2-40B4-BE49-F238E27FC236}">
                      <a16:creationId xmlns:a16="http://schemas.microsoft.com/office/drawing/2014/main" id="{8BDBAFDF-753A-6C63-6588-9DD392436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55146" y="4760991"/>
                  <a:ext cx="914869" cy="914400"/>
                </a:xfrm>
                <a:prstGeom prst="ellipse">
                  <a:avLst/>
                </a:prstGeom>
              </p:spPr>
            </p:pic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DA751AA-56F8-4D70-FEDE-9A904031BC25}"/>
                    </a:ext>
                  </a:extLst>
                </p:cNvPr>
                <p:cNvSpPr txBox="1"/>
                <p:nvPr/>
              </p:nvSpPr>
              <p:spPr>
                <a:xfrm>
                  <a:off x="4288110" y="4836655"/>
                  <a:ext cx="1886300" cy="39314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Thales</a:t>
                  </a:r>
                  <a:endParaRPr lang="en-US" sz="1000" b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884BC8D-95EF-9733-9047-EF2F8BAC884D}"/>
                  </a:ext>
                </a:extLst>
              </p:cNvPr>
              <p:cNvGrpSpPr/>
              <p:nvPr/>
            </p:nvGrpSpPr>
            <p:grpSpPr>
              <a:xfrm>
                <a:off x="10023534" y="4140613"/>
                <a:ext cx="1930932" cy="672680"/>
                <a:chOff x="6300270" y="4760991"/>
                <a:chExt cx="2740550" cy="954727"/>
              </a:xfrm>
            </p:grpSpPr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CCE2825-EC78-CCD3-8D0C-94E196A002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300270" y="4760991"/>
                  <a:ext cx="913472" cy="914400"/>
                </a:xfrm>
                <a:prstGeom prst="ellipse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6990410-A816-43E3-3CC3-BDDB0DC1EF72}"/>
                    </a:ext>
                  </a:extLst>
                </p:cNvPr>
                <p:cNvSpPr txBox="1"/>
                <p:nvPr/>
              </p:nvSpPr>
              <p:spPr>
                <a:xfrm>
                  <a:off x="7223556" y="5126006"/>
                  <a:ext cx="1817264" cy="589712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QNLP for 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r>
                    <a:rPr kumimoji="0" lang="en-US" sz="1000" u="none" strike="noStrike" kern="1200" cap="none" spc="0" normalizeH="0" baseline="0" noProof="0" err="1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eptide</a:t>
                  </a:r>
                  <a:r>
                    <a:rPr kumimoji="0" lang="en-US" sz="100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00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r>
                    <a:rPr kumimoji="0" lang="en-US" sz="1000" u="none" strike="noStrike" kern="1200" cap="none" spc="0" normalizeH="0" baseline="0" noProof="0" err="1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inding</a:t>
                  </a:r>
                  <a:endParaRPr kumimoji="0" lang="en-US" sz="100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CA5AB16-A9A0-97EE-2849-6B1E32064B14}"/>
                    </a:ext>
                  </a:extLst>
                </p:cNvPr>
                <p:cNvSpPr txBox="1"/>
                <p:nvPr/>
              </p:nvSpPr>
              <p:spPr>
                <a:xfrm>
                  <a:off x="7223556" y="4836655"/>
                  <a:ext cx="1720113" cy="393142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AMGEN</a:t>
                  </a:r>
                  <a:endParaRPr lang="en-US" sz="1000" b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939ABC-FF2A-A2CA-6A13-CB683E8E1F8D}"/>
              </a:ext>
            </a:extLst>
          </p:cNvPr>
          <p:cNvGrpSpPr/>
          <p:nvPr/>
        </p:nvGrpSpPr>
        <p:grpSpPr>
          <a:xfrm>
            <a:off x="605468" y="1350964"/>
            <a:ext cx="5262667" cy="4793202"/>
            <a:chOff x="605468" y="1350964"/>
            <a:chExt cx="5262667" cy="4793202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E15DE25-A627-3577-0509-63713C2AE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8580" t="27614" b="6114"/>
            <a:stretch/>
          </p:blipFill>
          <p:spPr>
            <a:xfrm>
              <a:off x="1460529" y="3083597"/>
              <a:ext cx="487241" cy="369982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CFC745C-589B-2D4D-32ED-CC4BDD62FF80}"/>
                </a:ext>
              </a:extLst>
            </p:cNvPr>
            <p:cNvGrpSpPr/>
            <p:nvPr/>
          </p:nvGrpSpPr>
          <p:grpSpPr>
            <a:xfrm>
              <a:off x="610903" y="1350964"/>
              <a:ext cx="2521273" cy="1401760"/>
              <a:chOff x="4931227" y="1967345"/>
              <a:chExt cx="3928701" cy="2184251"/>
            </a:xfrm>
          </p:grpSpPr>
          <p:pic>
            <p:nvPicPr>
              <p:cNvPr id="99" name="Picture 9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9578EF1D-E3F9-B5F4-B566-D69ACA525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7582" y="2097574"/>
                <a:ext cx="3449502" cy="620911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8BA6F6B7-1DDB-AAAC-5EC2-6125D5236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94947" y="2732824"/>
                <a:ext cx="2107195" cy="1335645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FE7C7EAE-F5F6-1B83-8C45-B699044A8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37311" y="2733752"/>
                <a:ext cx="1739380" cy="1322762"/>
              </a:xfrm>
              <a:prstGeom prst="rect">
                <a:avLst/>
              </a:prstGeom>
            </p:spPr>
          </p:pic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B4AD1DD-237E-61AF-9B57-D912B17EE2ED}"/>
                  </a:ext>
                </a:extLst>
              </p:cNvPr>
              <p:cNvSpPr/>
              <p:nvPr/>
            </p:nvSpPr>
            <p:spPr>
              <a:xfrm>
                <a:off x="4931227" y="1967345"/>
                <a:ext cx="3928701" cy="2184251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43DB1B9-DBA5-59FC-012E-AB051898CD2A}"/>
                </a:ext>
              </a:extLst>
            </p:cNvPr>
            <p:cNvGrpSpPr/>
            <p:nvPr/>
          </p:nvGrpSpPr>
          <p:grpSpPr>
            <a:xfrm>
              <a:off x="3349412" y="1350964"/>
              <a:ext cx="2518723" cy="1400342"/>
              <a:chOff x="197359" y="3221349"/>
              <a:chExt cx="3050189" cy="1695823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DE831D8-1F3F-E733-EA9D-E58949A46580}"/>
                  </a:ext>
                </a:extLst>
              </p:cNvPr>
              <p:cNvSpPr/>
              <p:nvPr/>
            </p:nvSpPr>
            <p:spPr>
              <a:xfrm>
                <a:off x="197359" y="3221349"/>
                <a:ext cx="3050189" cy="1695823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C6B4044-8009-344B-8C1C-0F32D0B6A35A}"/>
                  </a:ext>
                </a:extLst>
              </p:cNvPr>
              <p:cNvGrpSpPr/>
              <p:nvPr/>
            </p:nvGrpSpPr>
            <p:grpSpPr>
              <a:xfrm>
                <a:off x="328913" y="3353713"/>
                <a:ext cx="2890339" cy="1386565"/>
                <a:chOff x="921950" y="3866421"/>
                <a:chExt cx="3585200" cy="1719907"/>
              </a:xfrm>
            </p:grpSpPr>
            <p:pic>
              <p:nvPicPr>
                <p:cNvPr id="113" name="Picture 112" descr="A red text on a white background&#10;&#10;Description automatically generated">
                  <a:extLst>
                    <a:ext uri="{FF2B5EF4-FFF2-40B4-BE49-F238E27FC236}">
                      <a16:creationId xmlns:a16="http://schemas.microsoft.com/office/drawing/2014/main" id="{CFC0617D-A9B1-63BD-559C-82E9D3D65D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3892" y="3866421"/>
                  <a:ext cx="1595972" cy="221301"/>
                </a:xfrm>
                <a:prstGeom prst="rect">
                  <a:avLst/>
                </a:prstGeom>
              </p:spPr>
            </p:pic>
            <p:pic>
              <p:nvPicPr>
                <p:cNvPr id="114" name="Picture 113" descr="A computer chip with a colorful design&#10;&#10;Description automatically generated">
                  <a:extLst>
                    <a:ext uri="{FF2B5EF4-FFF2-40B4-BE49-F238E27FC236}">
                      <a16:creationId xmlns:a16="http://schemas.microsoft.com/office/drawing/2014/main" id="{79A0B0DA-F000-C363-1D23-415123F49A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>
                  <a:grayscl/>
                </a:blip>
                <a:srcRect b="70278"/>
                <a:stretch/>
              </p:blipFill>
              <p:spPr>
                <a:xfrm>
                  <a:off x="921950" y="4050656"/>
                  <a:ext cx="3585200" cy="602292"/>
                </a:xfrm>
                <a:prstGeom prst="rect">
                  <a:avLst/>
                </a:prstGeom>
              </p:spPr>
            </p:pic>
            <p:pic>
              <p:nvPicPr>
                <p:cNvPr id="115" name="Picture 114" descr="A computer chip with a colorful design&#10;&#10;Description automatically generated">
                  <a:extLst>
                    <a:ext uri="{FF2B5EF4-FFF2-40B4-BE49-F238E27FC236}">
                      <a16:creationId xmlns:a16="http://schemas.microsoft.com/office/drawing/2014/main" id="{5A25E233-8856-2404-8FEF-FF0B6CA818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/>
                <a:srcRect t="32395" b="73"/>
                <a:stretch/>
              </p:blipFill>
              <p:spPr>
                <a:xfrm>
                  <a:off x="1282757" y="4653022"/>
                  <a:ext cx="2445145" cy="9333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2996DB5-72BF-8D69-6060-7B2EB2A6503A}"/>
                </a:ext>
              </a:extLst>
            </p:cNvPr>
            <p:cNvGrpSpPr/>
            <p:nvPr/>
          </p:nvGrpSpPr>
          <p:grpSpPr>
            <a:xfrm>
              <a:off x="608355" y="3046616"/>
              <a:ext cx="2521272" cy="1401759"/>
              <a:chOff x="4925236" y="4352899"/>
              <a:chExt cx="3928701" cy="2184251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9FD0BE8-22B5-1D6A-6EFD-A8D1059F42E0}"/>
                  </a:ext>
                </a:extLst>
              </p:cNvPr>
              <p:cNvSpPr/>
              <p:nvPr/>
            </p:nvSpPr>
            <p:spPr>
              <a:xfrm>
                <a:off x="4925236" y="4352899"/>
                <a:ext cx="3928701" cy="2184251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107" name="Picture 106" descr="A screenshot of a computer error&#10;&#10;Description automatically generated">
                <a:extLst>
                  <a:ext uri="{FF2B5EF4-FFF2-40B4-BE49-F238E27FC236}">
                    <a16:creationId xmlns:a16="http://schemas.microsoft.com/office/drawing/2014/main" id="{32698340-AAFD-8D00-CCA6-76D7F0031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68035" y="4608610"/>
                <a:ext cx="3834106" cy="1760677"/>
              </a:xfrm>
              <a:prstGeom prst="rect">
                <a:avLst/>
              </a:prstGeom>
            </p:spPr>
          </p:pic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AA76390-1277-9E34-F45D-2F79E0AF1153}"/>
                </a:ext>
              </a:extLst>
            </p:cNvPr>
            <p:cNvGrpSpPr/>
            <p:nvPr/>
          </p:nvGrpSpPr>
          <p:grpSpPr>
            <a:xfrm>
              <a:off x="3345743" y="3048032"/>
              <a:ext cx="2518724" cy="1400343"/>
              <a:chOff x="7372841" y="1149838"/>
              <a:chExt cx="3050189" cy="169582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099C2BB-6C33-989D-A07A-CA6DE45E6340}"/>
                  </a:ext>
                </a:extLst>
              </p:cNvPr>
              <p:cNvSpPr/>
              <p:nvPr/>
            </p:nvSpPr>
            <p:spPr>
              <a:xfrm>
                <a:off x="7372841" y="1149838"/>
                <a:ext cx="3050189" cy="1695823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56AEB9D-3D35-044F-1D13-78B85A245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rcRect/>
              <a:stretch/>
            </p:blipFill>
            <p:spPr>
              <a:xfrm>
                <a:off x="7538227" y="1280949"/>
                <a:ext cx="2504534" cy="1434253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4479FE2-0B78-B872-2244-B5452F18D7FA}"/>
                </a:ext>
              </a:extLst>
            </p:cNvPr>
            <p:cNvGrpSpPr/>
            <p:nvPr/>
          </p:nvGrpSpPr>
          <p:grpSpPr>
            <a:xfrm>
              <a:off x="605468" y="4742407"/>
              <a:ext cx="2521271" cy="1401759"/>
              <a:chOff x="9069617" y="4352899"/>
              <a:chExt cx="3928701" cy="2184251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D89C1AB4-F1EE-E5CA-EE86-6BB90DBF6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rcRect/>
              <a:stretch/>
            </p:blipFill>
            <p:spPr>
              <a:xfrm>
                <a:off x="9263957" y="4663147"/>
                <a:ext cx="3522976" cy="1652823"/>
              </a:xfrm>
              <a:prstGeom prst="rect">
                <a:avLst/>
              </a:prstGeom>
            </p:spPr>
          </p:pic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482442F-6627-72C3-300C-81B6F049E0A9}"/>
                  </a:ext>
                </a:extLst>
              </p:cNvPr>
              <p:cNvSpPr/>
              <p:nvPr/>
            </p:nvSpPr>
            <p:spPr>
              <a:xfrm>
                <a:off x="9069617" y="4352899"/>
                <a:ext cx="3928701" cy="2184251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CA6AB60-A180-C4D4-1196-308C6F986627}"/>
                </a:ext>
              </a:extLst>
            </p:cNvPr>
            <p:cNvGrpSpPr/>
            <p:nvPr/>
          </p:nvGrpSpPr>
          <p:grpSpPr>
            <a:xfrm>
              <a:off x="3345743" y="4742406"/>
              <a:ext cx="2521271" cy="1401759"/>
              <a:chOff x="3345743" y="4742406"/>
              <a:chExt cx="2521271" cy="1401759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CDBA52-A26F-F4B5-0863-0103CBA2465D}"/>
                  </a:ext>
                </a:extLst>
              </p:cNvPr>
              <p:cNvSpPr/>
              <p:nvPr/>
            </p:nvSpPr>
            <p:spPr>
              <a:xfrm>
                <a:off x="3345743" y="4742406"/>
                <a:ext cx="2521271" cy="1401759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" name="Picture 3" descr="A close-up of a computer chip&#10;&#10;Description automatically generated">
                <a:extLst>
                  <a:ext uri="{FF2B5EF4-FFF2-40B4-BE49-F238E27FC236}">
                    <a16:creationId xmlns:a16="http://schemas.microsoft.com/office/drawing/2014/main" id="{6E15FA38-4512-12F8-9ACA-D1D535B79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39047" y="4804904"/>
                <a:ext cx="2122248" cy="12534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720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8 -0.00023 L -4.58333E-6 -3.7037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1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9407-ACA8-3BB4-7C4F-2138E5CAD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JP" dirty="0">
                <a:latin typeface="Arial"/>
                <a:cs typeface="Arial"/>
              </a:rPr>
              <a:t>Quantum Phase Estimation</a:t>
            </a:r>
            <a:endParaRPr lang="en-JP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E5E5B-3066-AFE9-DE06-0946A6D8B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3590132"/>
            <a:ext cx="8109857" cy="76350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Arial"/>
                <a:cs typeface="Arial"/>
              </a:rPr>
              <a:t>O</a:t>
            </a:r>
            <a:r>
              <a:rPr lang="en-JP" dirty="0">
                <a:latin typeface="Arial"/>
                <a:cs typeface="Arial"/>
              </a:rPr>
              <a:t>n Quantinuum Systems with Nvidia CUDA-Q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54E12-78DF-70F7-2810-42F643F64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338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3A25FE-8AD0-3B06-6EC0-3C1D31E9E0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JP"/>
                  <a:t>QPE infers eigenphase </a:t>
                </a:r>
                <a14:m>
                  <m:oMath xmlns:m="http://schemas.openxmlformats.org/officeDocument/2006/math">
                    <m:r>
                      <a:rPr lang="en-JP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JP"/>
                  <a:t> of a given unitary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JP"/>
                  <a:t> and its eigenstate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JP"/>
                  <a:t> satisfying</a:t>
                </a:r>
                <a:br>
                  <a:rPr lang="en-JP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JP"/>
              </a:p>
              <a:p>
                <a:pPr>
                  <a:lnSpc>
                    <a:spcPct val="150000"/>
                  </a:lnSpc>
                </a:pPr>
                <a:endParaRPr lang="en-JP"/>
              </a:p>
              <a:p>
                <a:pPr>
                  <a:lnSpc>
                    <a:spcPct val="150000"/>
                  </a:lnSpc>
                </a:pPr>
                <a:r>
                  <a:rPr lang="en-JP"/>
                  <a:t>QPE is scalable. For the desired precision </a:t>
                </a:r>
                <a14:m>
                  <m:oMath xmlns:m="http://schemas.openxmlformats.org/officeDocument/2006/math">
                    <m:r>
                      <a:rPr lang="en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JP"/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JP"/>
                  <a:t>QPE: 	depth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JP"/>
                  <a:t> circuit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JP"/>
                  <a:t> measurements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JP"/>
                  <a:t>Pauli meas.: depth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JP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JP"/>
                  <a:t>circuit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JP"/>
                  <a:t> measurements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3A25FE-8AD0-3B06-6EC0-3C1D31E9E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66B2ABD-D799-4F84-866B-D0BADAC9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Quantum Phase Estimation (QPE)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87138-B315-9C76-B6C9-4E0F2083B15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JP"/>
              <a:t>An important subroutine of many quantum algorithms (e.g., Shor’s algorithm and quantum chemistry).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74B5B-C4AB-D881-6AFD-DC01B22B1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Picture 2" descr="image1">
            <a:extLst>
              <a:ext uri="{FF2B5EF4-FFF2-40B4-BE49-F238E27FC236}">
                <a16:creationId xmlns:a16="http://schemas.microsoft.com/office/drawing/2014/main" id="{8AA36400-F98A-B0B0-B99D-B8163B005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040" y="3058354"/>
            <a:ext cx="37291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D215E-ED40-61D7-DB45-4ED7D2B1258C}"/>
              </a:ext>
            </a:extLst>
          </p:cNvPr>
          <p:cNvSpPr txBox="1"/>
          <p:nvPr/>
        </p:nvSpPr>
        <p:spPr>
          <a:xfrm>
            <a:off x="2627056" y="5162469"/>
            <a:ext cx="6937887" cy="739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JP" sz="3200" b="1">
                <a:solidFill>
                  <a:srgbClr val="FF0000"/>
                </a:solidFill>
              </a:rPr>
              <a:t>Deeper circuit → higher precision</a:t>
            </a:r>
          </a:p>
        </p:txBody>
      </p:sp>
    </p:spTree>
    <p:extLst>
      <p:ext uri="{BB962C8B-B14F-4D97-AF65-F5344CB8AC3E}">
        <p14:creationId xmlns:p14="http://schemas.microsoft.com/office/powerpoint/2010/main" val="417413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1EDABC-6A41-A884-EB0E-A87DC60DA8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6922424" cy="42799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JP" sz="2000"/>
                  <a:t>How </a:t>
                </a:r>
                <a:r>
                  <a:rPr lang="en-US" sz="2000"/>
                  <a:t>does it work</a:t>
                </a:r>
                <a:r>
                  <a:rPr lang="en-JP" sz="2000"/>
                  <a:t>?</a:t>
                </a:r>
              </a:p>
              <a:p>
                <a:r>
                  <a:rPr lang="en-JP"/>
                  <a:t>Run a </a:t>
                </a:r>
                <a:r>
                  <a:rPr lang="en-JP" b="1"/>
                  <a:t>single-ancilla</a:t>
                </a:r>
                <a:r>
                  <a:rPr lang="en-JP"/>
                  <a:t> QPE circuit multiple times</a:t>
                </a:r>
                <a:br>
                  <a:rPr lang="en-JP"/>
                </a:br>
                <a:endParaRPr lang="en-JP"/>
              </a:p>
              <a:p>
                <a:r>
                  <a:rPr lang="en-JP"/>
                  <a:t>The probability to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∈{0, 1}</m:t>
                    </m:r>
                  </m:oMath>
                </a14:m>
                <a:r>
                  <a:rPr lang="en-JP"/>
                  <a:t> is expressed as</a:t>
                </a:r>
                <a:br>
                  <a:rPr lang="en-JP"/>
                </a:br>
                <a:br>
                  <a:rPr lang="en-JP"/>
                </a:br>
                <a:br>
                  <a:rPr lang="en-JP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JP"/>
              </a:p>
              <a:p>
                <a:endParaRPr lang="en-JP"/>
              </a:p>
              <a:p>
                <a:r>
                  <a:rPr lang="en-JP" b="1">
                    <a:solidFill>
                      <a:srgbClr val="FF0000"/>
                    </a:solidFill>
                  </a:rPr>
                  <a:t>Classically</a:t>
                </a:r>
                <a:r>
                  <a:rPr lang="en-JP"/>
                  <a:t> post-process the outcomes {</a:t>
                </a:r>
                <a:r>
                  <a:rPr lang="en-JP" i="1"/>
                  <a:t>m</a:t>
                </a:r>
                <a:r>
                  <a:rPr lang="en-JP"/>
                  <a:t>} to infer the phase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JP"/>
              </a:p>
              <a:p>
                <a:pPr lvl="1"/>
                <a:endParaRPr lang="en-JP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1EDABC-6A41-A884-EB0E-A87DC60DA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6922424" cy="4279900"/>
              </a:xfrm>
              <a:blipFill>
                <a:blip r:embed="rId2"/>
                <a:stretch>
                  <a:fillRect l="-2201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A26FB52-CF0E-70C7-2CE6-8D9546AA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Single ancilla QPE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9682-740E-B9C1-FDB9-C0ED7A8663E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JP"/>
              <a:t>Classical signal processing replaces quantum Fourier transform (QFT) in the canonical QPE.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4F820-A827-1975-7400-E16CF827A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3560390-20F8-C2A8-A1D9-72E2F73A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06" y="1566718"/>
            <a:ext cx="3165901" cy="1183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7B465-E7A5-A5C6-5195-A1262C1DC5DE}"/>
                  </a:ext>
                </a:extLst>
              </p:cNvPr>
              <p:cNvSpPr txBox="1"/>
              <p:nvPr/>
            </p:nvSpPr>
            <p:spPr>
              <a:xfrm>
                <a:off x="7879846" y="2879479"/>
                <a:ext cx="3051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 2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P" sz="1400">
                  <a:solidFill>
                    <a:schemeClr val="tx1"/>
                  </a:solidFill>
                  <a:latin typeface="Object Sans" pitchFamily="2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77B465-E7A5-A5C6-5195-A1262C1DC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846" y="2879479"/>
                <a:ext cx="3051020" cy="307777"/>
              </a:xfrm>
              <a:prstGeom prst="rect">
                <a:avLst/>
              </a:prstGeom>
              <a:blipFill>
                <a:blip r:embed="rId4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40BE2257-1FDF-0B41-0BE9-91C1FBFA6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094" y="3485931"/>
            <a:ext cx="3655002" cy="27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3E8D3-4BCB-C827-6450-351EF4D2A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diagram&#10;&#10;Description automatically generated">
            <a:extLst>
              <a:ext uri="{FF2B5EF4-FFF2-40B4-BE49-F238E27FC236}">
                <a16:creationId xmlns:a16="http://schemas.microsoft.com/office/drawing/2014/main" id="{3B220118-D94E-ACFA-2610-00849BAC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264" y="3043486"/>
            <a:ext cx="4475996" cy="3356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22A622-EC27-36C2-9475-1F6B84ECA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0"/>
                <a:ext cx="7119257" cy="4279900"/>
              </a:xfrm>
            </p:spPr>
            <p:txBody>
              <a:bodyPr/>
              <a:lstStyle/>
              <a:p>
                <a:r>
                  <a:rPr lang="en-JP"/>
                  <a:t>Randomly generate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∈[1,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JP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endParaRPr lang="en-JP"/>
              </a:p>
              <a:p>
                <a:r>
                  <a:rPr lang="en-JP"/>
                  <a:t>Build the QPE circuit with those parameters to measure the ancilla</a:t>
                </a:r>
              </a:p>
              <a:p>
                <a:endParaRPr lang="en-JP"/>
              </a:p>
              <a:p>
                <a:r>
                  <a:rPr lang="en-JP"/>
                  <a:t>Miximize the likelihood to obtain the resulting bit string</a:t>
                </a:r>
              </a:p>
              <a:p>
                <a:endParaRPr lang="en-JP"/>
              </a:p>
              <a:p>
                <a:pPr marL="0" indent="0">
                  <a:buNone/>
                </a:pPr>
                <a:endParaRPr lang="en-JP"/>
              </a:p>
              <a:p>
                <a:pPr lvl="1"/>
                <a:endParaRPr lang="en-JP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722A622-EC27-36C2-9475-1F6B84ECA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0"/>
                <a:ext cx="7119257" cy="4279900"/>
              </a:xfrm>
              <a:blipFill>
                <a:blip r:embed="rId3"/>
                <a:stretch>
                  <a:fillRect l="-1798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D243C2-7E64-ED98-D725-CCB3085D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Information theoretic QPE [1] as an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E23C2-3231-0F5E-262C-4A0D4DCA7A6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JP"/>
              <a:t>Basic stochastic QPE algorithm using single-ancilla QPE circuits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A1EBF-8A69-CC85-CCA6-884E137F6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5C49C95-A515-BFF0-F6C2-0A6A98606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71" y="1442681"/>
            <a:ext cx="3165901" cy="1183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EDC7E-9703-6F96-2139-001962D1288B}"/>
                  </a:ext>
                </a:extLst>
              </p:cNvPr>
              <p:cNvSpPr txBox="1"/>
              <p:nvPr/>
            </p:nvSpPr>
            <p:spPr>
              <a:xfrm>
                <a:off x="8301952" y="2596551"/>
                <a:ext cx="30510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>
                    <a:solidFill>
                      <a:schemeClr val="tx1"/>
                    </a:solidFill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 2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P" sz="1400">
                  <a:solidFill>
                    <a:schemeClr val="tx1"/>
                  </a:solidFill>
                  <a:latin typeface="Object Sans" pitchFamily="2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EDC7E-9703-6F96-2139-001962D1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952" y="2596551"/>
                <a:ext cx="3051020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1C7233B-07AE-E618-3E45-71E05589C9CD}"/>
              </a:ext>
            </a:extLst>
          </p:cNvPr>
          <p:cNvSpPr/>
          <p:nvPr/>
        </p:nvSpPr>
        <p:spPr>
          <a:xfrm>
            <a:off x="1885222" y="4020154"/>
            <a:ext cx="3983421" cy="1406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P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BC8F2E-FA12-08F5-691C-2F5DAA3E25B8}"/>
                  </a:ext>
                </a:extLst>
              </p:cNvPr>
              <p:cNvSpPr txBox="1"/>
              <p:nvPr/>
            </p:nvSpPr>
            <p:spPr>
              <a:xfrm>
                <a:off x="1588093" y="4545844"/>
                <a:ext cx="4577678" cy="902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𝒎</m:t>
                          </m:r>
                        </m: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;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𝜷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JP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BC8F2E-FA12-08F5-691C-2F5DAA3E2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093" y="4545844"/>
                <a:ext cx="4577678" cy="9025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A174027-2405-3862-C536-CBA50F2324F9}"/>
              </a:ext>
            </a:extLst>
          </p:cNvPr>
          <p:cNvSpPr txBox="1"/>
          <p:nvPr/>
        </p:nvSpPr>
        <p:spPr>
          <a:xfrm>
            <a:off x="1928170" y="4068247"/>
            <a:ext cx="303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bject Sans" pitchFamily="2" charset="77"/>
                <a:ea typeface="+mn-ea"/>
                <a:cs typeface="+mn-cs"/>
              </a:rPr>
              <a:t>Maximum likelihood estimate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E71176-7BAA-FB54-9828-F00601F033B9}"/>
              </a:ext>
            </a:extLst>
          </p:cNvPr>
          <p:cNvSpPr txBox="1"/>
          <p:nvPr/>
        </p:nvSpPr>
        <p:spPr>
          <a:xfrm>
            <a:off x="337380" y="6148426"/>
            <a:ext cx="497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[1] K. M. </a:t>
            </a:r>
            <a:r>
              <a:rPr lang="en-US" sz="1400" err="1"/>
              <a:t>Svore</a:t>
            </a:r>
            <a:r>
              <a:rPr lang="en-US" sz="1400"/>
              <a:t> </a:t>
            </a:r>
            <a:r>
              <a:rPr lang="en-US" sz="1400" i="1"/>
              <a:t>et al.</a:t>
            </a:r>
            <a:r>
              <a:rPr lang="en-US" sz="1400"/>
              <a:t>, Quantum Inf. </a:t>
            </a:r>
            <a:r>
              <a:rPr lang="en-US" sz="1400" err="1"/>
              <a:t>Comput</a:t>
            </a:r>
            <a:r>
              <a:rPr lang="en-US" sz="1400"/>
              <a:t>. </a:t>
            </a:r>
            <a:r>
              <a:rPr lang="en-US" sz="1400" b="1"/>
              <a:t>14</a:t>
            </a:r>
            <a:r>
              <a:rPr lang="en-US" sz="1400"/>
              <a:t>, 306 (2014). </a:t>
            </a:r>
            <a:endParaRPr lang="en-JP" sz="1400"/>
          </a:p>
        </p:txBody>
      </p:sp>
    </p:spTree>
    <p:extLst>
      <p:ext uri="{BB962C8B-B14F-4D97-AF65-F5344CB8AC3E}">
        <p14:creationId xmlns:p14="http://schemas.microsoft.com/office/powerpoint/2010/main" val="23131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Quantinuum 2024">
      <a:dk1>
        <a:srgbClr val="000000"/>
      </a:dk1>
      <a:lt1>
        <a:srgbClr val="FFFFFF"/>
      </a:lt1>
      <a:dk2>
        <a:srgbClr val="69D3BE"/>
      </a:dk2>
      <a:lt2>
        <a:srgbClr val="E1F6F2"/>
      </a:lt2>
      <a:accent1>
        <a:srgbClr val="30A08E"/>
      </a:accent1>
      <a:accent2>
        <a:srgbClr val="1D605B"/>
      </a:accent2>
      <a:accent3>
        <a:srgbClr val="A5E5D7"/>
      </a:accent3>
      <a:accent4>
        <a:srgbClr val="8064A2"/>
      </a:accent4>
      <a:accent5>
        <a:srgbClr val="EE5D79"/>
      </a:accent5>
      <a:accent6>
        <a:srgbClr val="FF9A56"/>
      </a:accent6>
      <a:hlink>
        <a:srgbClr val="30A08E"/>
      </a:hlink>
      <a:folHlink>
        <a:srgbClr val="30A0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5595FC7A6D9F42AE270D4A792D29AC" ma:contentTypeVersion="12" ma:contentTypeDescription="Create a new document." ma:contentTypeScope="" ma:versionID="84de22dcce0e55901e9772a60bc69d76">
  <xsd:schema xmlns:xsd="http://www.w3.org/2001/XMLSchema" xmlns:xs="http://www.w3.org/2001/XMLSchema" xmlns:p="http://schemas.microsoft.com/office/2006/metadata/properties" xmlns:ns2="292ddbd6-4af8-4e5c-a025-8ebdb092a434" xmlns:ns3="5f6f555e-5587-4e13-a0b9-9675ed240e9d" targetNamespace="http://schemas.microsoft.com/office/2006/metadata/properties" ma:root="true" ma:fieldsID="d9431e3813406f67dfe638634e2293f3" ns2:_="" ns3:_="">
    <xsd:import namespace="292ddbd6-4af8-4e5c-a025-8ebdb092a434"/>
    <xsd:import namespace="5f6f555e-5587-4e13-a0b9-9675ed240e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2ddbd6-4af8-4e5c-a025-8ebdb092a4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6f555e-5587-4e13-a0b9-9675ed240e9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0EA851-A6B9-4AC8-8C5E-1F6AA204E62F}">
  <ds:schemaRefs>
    <ds:schemaRef ds:uri="292ddbd6-4af8-4e5c-a025-8ebdb092a434"/>
    <ds:schemaRef ds:uri="5f6f555e-5587-4e13-a0b9-9675ed240e9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97F0EC-131B-4B76-BA57-461C5A5B623F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292ddbd6-4af8-4e5c-a025-8ebdb092a434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5f6f555e-5587-4e13-a0b9-9675ed240e9d"/>
  </ds:schemaRefs>
</ds:datastoreItem>
</file>

<file path=customXml/itemProps3.xml><?xml version="1.0" encoding="utf-8"?>
<ds:datastoreItem xmlns:ds="http://schemas.openxmlformats.org/officeDocument/2006/customXml" ds:itemID="{1333904E-7014-448A-A567-8CC6682E5A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1482</Words>
  <Application>Microsoft Macintosh PowerPoint</Application>
  <PresentationFormat>Widescreen</PresentationFormat>
  <Paragraphs>244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Cambria Math</vt:lpstr>
      <vt:lpstr>Object Sans</vt:lpstr>
      <vt:lpstr>Office Theme</vt:lpstr>
      <vt:lpstr>Quantinuum Systems  with NVIDIA CUDA-Q</vt:lpstr>
      <vt:lpstr>Quantinuum at a glance</vt:lpstr>
      <vt:lpstr>PowerPoint Presentation</vt:lpstr>
      <vt:lpstr>PowerPoint Presentation</vt:lpstr>
      <vt:lpstr>PowerPoint Presentation</vt:lpstr>
      <vt:lpstr>Quantum Phase Estimation</vt:lpstr>
      <vt:lpstr>Quantum Phase Estimation (QPE)</vt:lpstr>
      <vt:lpstr>Single ancilla QPE</vt:lpstr>
      <vt:lpstr>Information theoretic QPE [1] as an example</vt:lpstr>
      <vt:lpstr>PowerPoint Presentation</vt:lpstr>
      <vt:lpstr>PowerPoint Presentation</vt:lpstr>
      <vt:lpstr>PowerPoint Presentation</vt:lpstr>
      <vt:lpstr>Overview of QPE experiments for chemistry</vt:lpstr>
      <vt:lpstr>Overview of QPE experiments for chemistry</vt:lpstr>
      <vt:lpstr>Quantum error correction</vt:lpstr>
      <vt:lpstr>Build “logical qubits” with quantum error detection code</vt:lpstr>
      <vt:lpstr>Error detection code tailored to Quantinuum hardware</vt:lpstr>
      <vt:lpstr>Demonstration</vt:lpstr>
      <vt:lpstr>Demo Time</vt:lpstr>
      <vt:lpstr>The future of computing is here: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Harrison.Dietz</dc:creator>
  <cp:keywords/>
  <dc:description/>
  <cp:lastModifiedBy>Enrico Rinaldi</cp:lastModifiedBy>
  <cp:revision>7</cp:revision>
  <dcterms:created xsi:type="dcterms:W3CDTF">2024-03-20T18:16:48Z</dcterms:created>
  <dcterms:modified xsi:type="dcterms:W3CDTF">2025-03-07T00:48:30Z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0x0101006B5595FC7A6D9F42AE270D4A792D29AC</vt:lpwstr>
  </property>
  <property fmtid="{D5CDD505-2E9C-101B-9397-08002B2CF9AE}" pid="3" name="MediaServiceImageTags">
    <vt:lpwstr/>
  </property>
</Properties>
</file>